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1092" r:id="rId2"/>
    <p:sldId id="1341" r:id="rId3"/>
    <p:sldId id="1364" r:id="rId4"/>
    <p:sldId id="1365" r:id="rId5"/>
    <p:sldId id="1366" r:id="rId6"/>
    <p:sldId id="1367" r:id="rId7"/>
    <p:sldId id="1368" r:id="rId8"/>
    <p:sldId id="1369" r:id="rId9"/>
    <p:sldId id="1149" r:id="rId10"/>
    <p:sldId id="1353" r:id="rId11"/>
    <p:sldId id="1375" r:id="rId12"/>
    <p:sldId id="1373" r:id="rId13"/>
    <p:sldId id="1361" r:id="rId14"/>
    <p:sldId id="1376" r:id="rId15"/>
    <p:sldId id="1377" r:id="rId16"/>
    <p:sldId id="1378" r:id="rId17"/>
    <p:sldId id="1362" r:id="rId18"/>
    <p:sldId id="1352" r:id="rId19"/>
    <p:sldId id="1380" r:id="rId20"/>
    <p:sldId id="1382" r:id="rId21"/>
    <p:sldId id="1381" r:id="rId22"/>
    <p:sldId id="1288" r:id="rId23"/>
    <p:sldId id="1392" r:id="rId24"/>
    <p:sldId id="1363" r:id="rId25"/>
    <p:sldId id="1370" r:id="rId26"/>
    <p:sldId id="1371" r:id="rId27"/>
    <p:sldId id="1383" r:id="rId28"/>
    <p:sldId id="1386" r:id="rId29"/>
    <p:sldId id="1388" r:id="rId30"/>
    <p:sldId id="1389" r:id="rId31"/>
    <p:sldId id="1390" r:id="rId32"/>
    <p:sldId id="1391" r:id="rId33"/>
    <p:sldId id="1372" r:id="rId34"/>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BEB"/>
    <a:srgbClr val="9E5ECE"/>
    <a:srgbClr val="0079C1"/>
    <a:srgbClr val="1F4DA0"/>
    <a:srgbClr val="005A9B"/>
    <a:srgbClr val="00558F"/>
    <a:srgbClr val="1852A0"/>
    <a:srgbClr val="648A2C"/>
    <a:srgbClr val="FFFE28"/>
    <a:srgbClr val="234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1" autoAdjust="0"/>
    <p:restoredTop sz="84317" autoAdjust="0"/>
  </p:normalViewPr>
  <p:slideViewPr>
    <p:cSldViewPr snapToGrid="0" snapToObjects="1">
      <p:cViewPr varScale="1">
        <p:scale>
          <a:sx n="77" d="100"/>
          <a:sy n="77" d="100"/>
        </p:scale>
        <p:origin x="1555"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10" d="100"/>
          <a:sy n="110" d="100"/>
        </p:scale>
        <p:origin x="-1668" y="277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Dr. McCartney</c:v>
                </c:pt>
              </c:strCache>
            </c:strRef>
          </c:tx>
          <c:invertIfNegative val="0"/>
          <c:cat>
            <c:strRef>
              <c:f>Sheet1!$A$2:$A$5</c:f>
              <c:strCache>
                <c:ptCount val="4"/>
                <c:pt idx="0">
                  <c:v>Restorative</c:v>
                </c:pt>
                <c:pt idx="1">
                  <c:v>OMFS</c:v>
                </c:pt>
                <c:pt idx="2">
                  <c:v>Perio</c:v>
                </c:pt>
                <c:pt idx="3">
                  <c:v>Preventive</c:v>
                </c:pt>
              </c:strCache>
            </c:strRef>
          </c:cat>
          <c:val>
            <c:numRef>
              <c:f>Sheet1!$B$2:$B$5</c:f>
              <c:numCache>
                <c:formatCode>General</c:formatCode>
                <c:ptCount val="4"/>
                <c:pt idx="0">
                  <c:v>98</c:v>
                </c:pt>
                <c:pt idx="1">
                  <c:v>120</c:v>
                </c:pt>
                <c:pt idx="2">
                  <c:v>101</c:v>
                </c:pt>
                <c:pt idx="3">
                  <c:v>76</c:v>
                </c:pt>
              </c:numCache>
            </c:numRef>
          </c:val>
          <c:extLst>
            <c:ext xmlns:c16="http://schemas.microsoft.com/office/drawing/2014/chart" uri="{C3380CC4-5D6E-409C-BE32-E72D297353CC}">
              <c16:uniqueId val="{00000000-18CD-4F9C-AE2B-269CBF0AA105}"/>
            </c:ext>
          </c:extLst>
        </c:ser>
        <c:ser>
          <c:idx val="1"/>
          <c:order val="1"/>
          <c:tx>
            <c:strRef>
              <c:f>Sheet1!$C$1</c:f>
              <c:strCache>
                <c:ptCount val="1"/>
                <c:pt idx="0">
                  <c:v>Cost per encounter</c:v>
                </c:pt>
              </c:strCache>
            </c:strRef>
          </c:tx>
          <c:invertIfNegative val="0"/>
          <c:cat>
            <c:strRef>
              <c:f>Sheet1!$A$2:$A$5</c:f>
              <c:strCache>
                <c:ptCount val="4"/>
                <c:pt idx="0">
                  <c:v>Restorative</c:v>
                </c:pt>
                <c:pt idx="1">
                  <c:v>OMFS</c:v>
                </c:pt>
                <c:pt idx="2">
                  <c:v>Perio</c:v>
                </c:pt>
                <c:pt idx="3">
                  <c:v>Preventive</c:v>
                </c:pt>
              </c:strCache>
            </c:strRef>
          </c:cat>
          <c:val>
            <c:numRef>
              <c:f>Sheet1!$C$2:$C$5</c:f>
              <c:numCache>
                <c:formatCode>General</c:formatCode>
                <c:ptCount val="4"/>
                <c:pt idx="0">
                  <c:v>118.34</c:v>
                </c:pt>
                <c:pt idx="1">
                  <c:v>124.3</c:v>
                </c:pt>
                <c:pt idx="2">
                  <c:v>133</c:v>
                </c:pt>
                <c:pt idx="3">
                  <c:v>89</c:v>
                </c:pt>
              </c:numCache>
            </c:numRef>
          </c:val>
          <c:extLst>
            <c:ext xmlns:c16="http://schemas.microsoft.com/office/drawing/2014/chart" uri="{C3380CC4-5D6E-409C-BE32-E72D297353CC}">
              <c16:uniqueId val="{00000001-18CD-4F9C-AE2B-269CBF0AA105}"/>
            </c:ext>
          </c:extLst>
        </c:ser>
        <c:ser>
          <c:idx val="2"/>
          <c:order val="2"/>
          <c:tx>
            <c:strRef>
              <c:f>Sheet1!$D$1</c:f>
              <c:strCache>
                <c:ptCount val="1"/>
                <c:pt idx="0">
                  <c:v>Dr. Lennon</c:v>
                </c:pt>
              </c:strCache>
            </c:strRef>
          </c:tx>
          <c:invertIfNegative val="0"/>
          <c:cat>
            <c:strRef>
              <c:f>Sheet1!$A$2:$A$5</c:f>
              <c:strCache>
                <c:ptCount val="4"/>
                <c:pt idx="0">
                  <c:v>Restorative</c:v>
                </c:pt>
                <c:pt idx="1">
                  <c:v>OMFS</c:v>
                </c:pt>
                <c:pt idx="2">
                  <c:v>Perio</c:v>
                </c:pt>
                <c:pt idx="3">
                  <c:v>Preventive</c:v>
                </c:pt>
              </c:strCache>
            </c:strRef>
          </c:cat>
          <c:val>
            <c:numRef>
              <c:f>Sheet1!$D$2:$D$5</c:f>
              <c:numCache>
                <c:formatCode>General</c:formatCode>
                <c:ptCount val="4"/>
                <c:pt idx="0">
                  <c:v>123</c:v>
                </c:pt>
                <c:pt idx="1">
                  <c:v>78</c:v>
                </c:pt>
                <c:pt idx="2">
                  <c:v>155</c:v>
                </c:pt>
                <c:pt idx="3">
                  <c:v>121</c:v>
                </c:pt>
              </c:numCache>
            </c:numRef>
          </c:val>
          <c:extLst>
            <c:ext xmlns:c16="http://schemas.microsoft.com/office/drawing/2014/chart" uri="{C3380CC4-5D6E-409C-BE32-E72D297353CC}">
              <c16:uniqueId val="{00000002-18CD-4F9C-AE2B-269CBF0AA105}"/>
            </c:ext>
          </c:extLst>
        </c:ser>
        <c:dLbls>
          <c:showLegendKey val="0"/>
          <c:showVal val="0"/>
          <c:showCatName val="0"/>
          <c:showSerName val="0"/>
          <c:showPercent val="0"/>
          <c:showBubbleSize val="0"/>
        </c:dLbls>
        <c:gapWidth val="150"/>
        <c:axId val="37475072"/>
        <c:axId val="37476608"/>
      </c:barChart>
      <c:catAx>
        <c:axId val="37475072"/>
        <c:scaling>
          <c:orientation val="minMax"/>
        </c:scaling>
        <c:delete val="0"/>
        <c:axPos val="b"/>
        <c:numFmt formatCode="General" sourceLinked="0"/>
        <c:majorTickMark val="out"/>
        <c:minorTickMark val="none"/>
        <c:tickLblPos val="nextTo"/>
        <c:crossAx val="37476608"/>
        <c:crosses val="autoZero"/>
        <c:auto val="1"/>
        <c:lblAlgn val="ctr"/>
        <c:lblOffset val="100"/>
        <c:noMultiLvlLbl val="0"/>
      </c:catAx>
      <c:valAx>
        <c:axId val="37476608"/>
        <c:scaling>
          <c:orientation val="minMax"/>
        </c:scaling>
        <c:delete val="0"/>
        <c:axPos val="l"/>
        <c:majorGridlines/>
        <c:numFmt formatCode="&quot;$&quot;#,##0.00" sourceLinked="0"/>
        <c:majorTickMark val="out"/>
        <c:minorTickMark val="none"/>
        <c:tickLblPos val="nextTo"/>
        <c:crossAx val="3747507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Chair 1-3</c:v>
                </c:pt>
              </c:strCache>
            </c:strRef>
          </c:tx>
          <c:invertIfNegative val="0"/>
          <c:cat>
            <c:strRef>
              <c:f>Sheet1!$A$2:$A$4</c:f>
              <c:strCache>
                <c:ptCount val="3"/>
                <c:pt idx="0">
                  <c:v>Restorative</c:v>
                </c:pt>
                <c:pt idx="1">
                  <c:v>OMFS</c:v>
                </c:pt>
                <c:pt idx="2">
                  <c:v>Perio</c:v>
                </c:pt>
              </c:strCache>
            </c:strRef>
          </c:cat>
          <c:val>
            <c:numRef>
              <c:f>Sheet1!$B$2:$B$4</c:f>
              <c:numCache>
                <c:formatCode>General</c:formatCode>
                <c:ptCount val="3"/>
                <c:pt idx="0">
                  <c:v>155</c:v>
                </c:pt>
                <c:pt idx="1">
                  <c:v>155</c:v>
                </c:pt>
                <c:pt idx="2">
                  <c:v>144</c:v>
                </c:pt>
              </c:numCache>
            </c:numRef>
          </c:val>
          <c:extLst>
            <c:ext xmlns:c16="http://schemas.microsoft.com/office/drawing/2014/chart" uri="{C3380CC4-5D6E-409C-BE32-E72D297353CC}">
              <c16:uniqueId val="{00000000-6F50-4E90-9087-C03543F165E5}"/>
            </c:ext>
          </c:extLst>
        </c:ser>
        <c:ser>
          <c:idx val="1"/>
          <c:order val="1"/>
          <c:tx>
            <c:strRef>
              <c:f>Sheet1!$C$1</c:f>
              <c:strCache>
                <c:ptCount val="1"/>
                <c:pt idx="0">
                  <c:v>Cost per encounter</c:v>
                </c:pt>
              </c:strCache>
            </c:strRef>
          </c:tx>
          <c:invertIfNegative val="0"/>
          <c:cat>
            <c:strRef>
              <c:f>Sheet1!$A$2:$A$4</c:f>
              <c:strCache>
                <c:ptCount val="3"/>
                <c:pt idx="0">
                  <c:v>Restorative</c:v>
                </c:pt>
                <c:pt idx="1">
                  <c:v>OMFS</c:v>
                </c:pt>
                <c:pt idx="2">
                  <c:v>Perio</c:v>
                </c:pt>
              </c:strCache>
            </c:strRef>
          </c:cat>
          <c:val>
            <c:numRef>
              <c:f>Sheet1!$C$2:$C$4</c:f>
              <c:numCache>
                <c:formatCode>General</c:formatCode>
                <c:ptCount val="3"/>
                <c:pt idx="0">
                  <c:v>118.34</c:v>
                </c:pt>
                <c:pt idx="1">
                  <c:v>124.3</c:v>
                </c:pt>
                <c:pt idx="2">
                  <c:v>99</c:v>
                </c:pt>
              </c:numCache>
            </c:numRef>
          </c:val>
          <c:extLst>
            <c:ext xmlns:c16="http://schemas.microsoft.com/office/drawing/2014/chart" uri="{C3380CC4-5D6E-409C-BE32-E72D297353CC}">
              <c16:uniqueId val="{00000001-6F50-4E90-9087-C03543F165E5}"/>
            </c:ext>
          </c:extLst>
        </c:ser>
        <c:ser>
          <c:idx val="2"/>
          <c:order val="2"/>
          <c:tx>
            <c:strRef>
              <c:f>Sheet1!$D$1</c:f>
              <c:strCache>
                <c:ptCount val="1"/>
                <c:pt idx="0">
                  <c:v>Chair 4-6</c:v>
                </c:pt>
              </c:strCache>
            </c:strRef>
          </c:tx>
          <c:invertIfNegative val="0"/>
          <c:cat>
            <c:strRef>
              <c:f>Sheet1!$A$2:$A$4</c:f>
              <c:strCache>
                <c:ptCount val="3"/>
                <c:pt idx="0">
                  <c:v>Restorative</c:v>
                </c:pt>
                <c:pt idx="1">
                  <c:v>OMFS</c:v>
                </c:pt>
                <c:pt idx="2">
                  <c:v>Perio</c:v>
                </c:pt>
              </c:strCache>
            </c:strRef>
          </c:cat>
          <c:val>
            <c:numRef>
              <c:f>Sheet1!$D$2:$D$4</c:f>
              <c:numCache>
                <c:formatCode>General</c:formatCode>
                <c:ptCount val="3"/>
                <c:pt idx="0">
                  <c:v>115</c:v>
                </c:pt>
                <c:pt idx="1">
                  <c:v>160</c:v>
                </c:pt>
                <c:pt idx="2">
                  <c:v>95</c:v>
                </c:pt>
              </c:numCache>
            </c:numRef>
          </c:val>
          <c:extLst>
            <c:ext xmlns:c16="http://schemas.microsoft.com/office/drawing/2014/chart" uri="{C3380CC4-5D6E-409C-BE32-E72D297353CC}">
              <c16:uniqueId val="{00000002-6F50-4E90-9087-C03543F165E5}"/>
            </c:ext>
          </c:extLst>
        </c:ser>
        <c:dLbls>
          <c:showLegendKey val="0"/>
          <c:showVal val="0"/>
          <c:showCatName val="0"/>
          <c:showSerName val="0"/>
          <c:showPercent val="0"/>
          <c:showBubbleSize val="0"/>
        </c:dLbls>
        <c:gapWidth val="150"/>
        <c:axId val="60843136"/>
        <c:axId val="60844672"/>
      </c:barChart>
      <c:catAx>
        <c:axId val="60843136"/>
        <c:scaling>
          <c:orientation val="minMax"/>
        </c:scaling>
        <c:delete val="0"/>
        <c:axPos val="b"/>
        <c:numFmt formatCode="General" sourceLinked="0"/>
        <c:majorTickMark val="out"/>
        <c:minorTickMark val="none"/>
        <c:tickLblPos val="nextTo"/>
        <c:crossAx val="60844672"/>
        <c:crosses val="autoZero"/>
        <c:auto val="1"/>
        <c:lblAlgn val="ctr"/>
        <c:lblOffset val="100"/>
        <c:noMultiLvlLbl val="0"/>
      </c:catAx>
      <c:valAx>
        <c:axId val="60844672"/>
        <c:scaling>
          <c:orientation val="minMax"/>
        </c:scaling>
        <c:delete val="0"/>
        <c:axPos val="l"/>
        <c:majorGridlines/>
        <c:numFmt formatCode="&quot;$&quot;#,##0.00" sourceLinked="0"/>
        <c:majorTickMark val="out"/>
        <c:minorTickMark val="none"/>
        <c:tickLblPos val="nextTo"/>
        <c:crossAx val="6084313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91493726-748C-4D33-9DCD-1D3CDEC7A1BD}" type="datetimeFigureOut">
              <a:rPr lang="en-US" smtClean="0"/>
              <a:t>4/11/2017</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2AFA52C0-D1F7-4958-A34C-40CCB93F32A3}" type="slidenum">
              <a:rPr lang="en-US" smtClean="0"/>
              <a:t>‹#›</a:t>
            </a:fld>
            <a:endParaRPr lang="en-US"/>
          </a:p>
        </p:txBody>
      </p:sp>
    </p:spTree>
    <p:extLst>
      <p:ext uri="{BB962C8B-B14F-4D97-AF65-F5344CB8AC3E}">
        <p14:creationId xmlns:p14="http://schemas.microsoft.com/office/powerpoint/2010/main" val="3060102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F50C14B0-EC84-457F-9C30-6D3B9544342F}" type="datetimeFigureOut">
              <a:rPr lang="en-US" smtClean="0"/>
              <a:t>4/11/2017</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2452ED02-0338-4E69-B74F-38BE0F2DFBDD}" type="slidenum">
              <a:rPr lang="en-US" smtClean="0"/>
              <a:t>‹#›</a:t>
            </a:fld>
            <a:endParaRPr lang="en-US"/>
          </a:p>
        </p:txBody>
      </p:sp>
    </p:spTree>
    <p:extLst>
      <p:ext uri="{BB962C8B-B14F-4D97-AF65-F5344CB8AC3E}">
        <p14:creationId xmlns:p14="http://schemas.microsoft.com/office/powerpoint/2010/main" val="3863934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South Carolina, the SORH QICs worked with each of the RHCs during regular check-in calls; site visits; and data exchange, as a means to determine opportunities and challenges that occurred within each of the action periods of the collaborative.  In addition, all 5 SC clinics have Patient Centered Medical Home (PCMH) certification and plan to use this collaborative to complete the improvement project work required for re-certification.  The Colorado Rural Health Center (CRHC) has also recently invested in an IC position and the Pennsylvania SORH incorporated the IHI training into tasks prescribed for their oral health leadership position, due to the success of the SC SORH model.  IHI offers training and educational opportunities so organizations can expand improvement leadership and expertise (www.ihi.org).</a:t>
            </a:r>
          </a:p>
          <a:p>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pPr/>
              <a:t>3</a:t>
            </a:fld>
            <a:endParaRPr lang="en-US"/>
          </a:p>
        </p:txBody>
      </p:sp>
    </p:spTree>
    <p:extLst>
      <p:ext uri="{BB962C8B-B14F-4D97-AF65-F5344CB8AC3E}">
        <p14:creationId xmlns:p14="http://schemas.microsoft.com/office/powerpoint/2010/main" val="1070039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Disease management</a:t>
            </a:r>
            <a:r>
              <a:rPr lang="en-US" baseline="0" dirty="0"/>
              <a:t> often referred to as the “medical model”</a:t>
            </a:r>
            <a:endParaRPr lang="en-US" dirty="0"/>
          </a:p>
          <a:p>
            <a:r>
              <a:rPr lang="en-US" dirty="0"/>
              <a:t>Areas of overlap between population health designs.</a:t>
            </a:r>
          </a:p>
          <a:p>
            <a:pPr lvl="1"/>
            <a:r>
              <a:rPr lang="en-US" dirty="0"/>
              <a:t>Interprofessional care </a:t>
            </a:r>
          </a:p>
        </p:txBody>
      </p:sp>
      <p:sp>
        <p:nvSpPr>
          <p:cNvPr id="4" name="Slide Number Placeholder 3"/>
          <p:cNvSpPr>
            <a:spLocks noGrp="1"/>
          </p:cNvSpPr>
          <p:nvPr>
            <p:ph type="sldNum" sz="quarter" idx="10"/>
          </p:nvPr>
        </p:nvSpPr>
        <p:spPr/>
        <p:txBody>
          <a:bodyPr/>
          <a:lstStyle/>
          <a:p>
            <a:fld id="{2452ED02-0338-4E69-B74F-38BE0F2DFBDD}" type="slidenum">
              <a:rPr lang="en-US" smtClean="0"/>
              <a:t>26</a:t>
            </a:fld>
            <a:endParaRPr lang="en-US"/>
          </a:p>
        </p:txBody>
      </p:sp>
    </p:spTree>
    <p:extLst>
      <p:ext uri="{BB962C8B-B14F-4D97-AF65-F5344CB8AC3E}">
        <p14:creationId xmlns:p14="http://schemas.microsoft.com/office/powerpoint/2010/main" val="228132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doesn’t say how effective your care is</a:t>
            </a:r>
          </a:p>
        </p:txBody>
      </p:sp>
      <p:sp>
        <p:nvSpPr>
          <p:cNvPr id="4" name="Slide Number Placeholder 3"/>
          <p:cNvSpPr>
            <a:spLocks noGrp="1"/>
          </p:cNvSpPr>
          <p:nvPr>
            <p:ph type="sldNum" sz="quarter" idx="10"/>
          </p:nvPr>
        </p:nvSpPr>
        <p:spPr/>
        <p:txBody>
          <a:bodyPr/>
          <a:lstStyle/>
          <a:p>
            <a:fld id="{2452ED02-0338-4E69-B74F-38BE0F2DFBDD}" type="slidenum">
              <a:rPr lang="en-US" smtClean="0"/>
              <a:t>27</a:t>
            </a:fld>
            <a:endParaRPr lang="en-US"/>
          </a:p>
        </p:txBody>
      </p:sp>
    </p:spTree>
    <p:extLst>
      <p:ext uri="{BB962C8B-B14F-4D97-AF65-F5344CB8AC3E}">
        <p14:creationId xmlns:p14="http://schemas.microsoft.com/office/powerpoint/2010/main" val="13387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a:t>Health care tends to combine these two (arrows), </a:t>
            </a:r>
            <a:r>
              <a:rPr lang="en-US" dirty="0"/>
              <a:t>is</a:t>
            </a:r>
            <a:r>
              <a:rPr lang="en-US" baseline="0" dirty="0"/>
              <a:t> this really wise – lead into next slide</a:t>
            </a:r>
            <a:endParaRPr lang="en-US" dirty="0"/>
          </a:p>
          <a:p>
            <a:r>
              <a:rPr lang="en-US" dirty="0"/>
              <a:t>QC – “fix it</a:t>
            </a:r>
            <a:r>
              <a:rPr lang="en-US" baseline="0" dirty="0"/>
              <a:t> review”</a:t>
            </a:r>
          </a:p>
          <a:p>
            <a:r>
              <a:rPr lang="en-US" baseline="0" dirty="0"/>
              <a:t>QA – “continuous review”</a:t>
            </a:r>
          </a:p>
          <a:p>
            <a:r>
              <a:rPr lang="en-US" baseline="0" dirty="0"/>
              <a:t>QI – “achieve it review”</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pPr/>
              <a:t>5</a:t>
            </a:fld>
            <a:endParaRPr lang="en-US"/>
          </a:p>
        </p:txBody>
      </p:sp>
    </p:spTree>
    <p:extLst>
      <p:ext uri="{BB962C8B-B14F-4D97-AF65-F5344CB8AC3E}">
        <p14:creationId xmlns:p14="http://schemas.microsoft.com/office/powerpoint/2010/main" val="1818078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Testing for quality isn't assuring quality, it's controlling it. Quality Assurance makes sure you are doing the right things, the right way.</a:t>
            </a:r>
          </a:p>
        </p:txBody>
      </p:sp>
      <p:sp>
        <p:nvSpPr>
          <p:cNvPr id="4" name="Slide Number Placeholder 3"/>
          <p:cNvSpPr>
            <a:spLocks noGrp="1"/>
          </p:cNvSpPr>
          <p:nvPr>
            <p:ph type="sldNum" sz="quarter" idx="10"/>
          </p:nvPr>
        </p:nvSpPr>
        <p:spPr/>
        <p:txBody>
          <a:bodyPr/>
          <a:lstStyle/>
          <a:p>
            <a:fld id="{2452ED02-0338-4E69-B74F-38BE0F2DFBDD}" type="slidenum">
              <a:rPr lang="en-US" smtClean="0"/>
              <a:pPr/>
              <a:t>7</a:t>
            </a:fld>
            <a:endParaRPr lang="en-US"/>
          </a:p>
        </p:txBody>
      </p:sp>
    </p:spTree>
    <p:extLst>
      <p:ext uri="{BB962C8B-B14F-4D97-AF65-F5344CB8AC3E}">
        <p14:creationId xmlns:p14="http://schemas.microsoft.com/office/powerpoint/2010/main" val="3138793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 a place for health and life not to avoid dying……</a:t>
            </a:r>
          </a:p>
        </p:txBody>
      </p:sp>
      <p:sp>
        <p:nvSpPr>
          <p:cNvPr id="4" name="Slide Number Placeholder 3"/>
          <p:cNvSpPr>
            <a:spLocks noGrp="1"/>
          </p:cNvSpPr>
          <p:nvPr>
            <p:ph type="sldNum" sz="quarter" idx="10"/>
          </p:nvPr>
        </p:nvSpPr>
        <p:spPr/>
        <p:txBody>
          <a:bodyPr/>
          <a:lstStyle/>
          <a:p>
            <a:fld id="{2452ED02-0338-4E69-B74F-38BE0F2DFBDD}" type="slidenum">
              <a:rPr lang="en-US" smtClean="0"/>
              <a:pPr/>
              <a:t>8</a:t>
            </a:fld>
            <a:endParaRPr lang="en-US"/>
          </a:p>
        </p:txBody>
      </p:sp>
    </p:spTree>
    <p:extLst>
      <p:ext uri="{BB962C8B-B14F-4D97-AF65-F5344CB8AC3E}">
        <p14:creationId xmlns:p14="http://schemas.microsoft.com/office/powerpoint/2010/main" val="3663753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Challenges middle column;</a:t>
            </a:r>
            <a:r>
              <a:rPr lang="en-US" baseline="0" dirty="0"/>
              <a:t> opportunities right column</a:t>
            </a:r>
          </a:p>
          <a:p>
            <a:r>
              <a:rPr lang="en-US" dirty="0"/>
              <a:t>HIT Department at state office of rural health</a:t>
            </a:r>
          </a:p>
          <a:p>
            <a:r>
              <a:rPr lang="en-US" dirty="0"/>
              <a:t>Facilitates regulatory HIT information exchange </a:t>
            </a:r>
          </a:p>
          <a:p>
            <a:r>
              <a:rPr lang="en-US" dirty="0"/>
              <a:t>Involved in programs/initiatives that result in innovative solution for partners and affiliates</a:t>
            </a:r>
          </a:p>
          <a:p>
            <a:r>
              <a:rPr lang="en-US" dirty="0"/>
              <a:t>HIT infrastructure building</a:t>
            </a:r>
          </a:p>
          <a:p>
            <a:r>
              <a:rPr lang="en-US" dirty="0" err="1"/>
              <a:t>iCare</a:t>
            </a:r>
            <a:r>
              <a:rPr lang="en-US" dirty="0"/>
              <a:t> Program</a:t>
            </a:r>
          </a:p>
          <a:p>
            <a:r>
              <a:rPr lang="en-US" dirty="0"/>
              <a:t>Improving communications and readmissions with rural hospital systems</a:t>
            </a:r>
          </a:p>
          <a:p>
            <a:r>
              <a:rPr lang="en-US" dirty="0"/>
              <a:t>Uses report writer program to provide timely quality indicator reports and real time information on chronic disease hospital readmissions</a:t>
            </a:r>
          </a:p>
          <a:p>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t>12</a:t>
            </a:fld>
            <a:endParaRPr lang="en-US"/>
          </a:p>
        </p:txBody>
      </p:sp>
    </p:spTree>
    <p:extLst>
      <p:ext uri="{BB962C8B-B14F-4D97-AF65-F5344CB8AC3E}">
        <p14:creationId xmlns:p14="http://schemas.microsoft.com/office/powerpoint/2010/main" val="48715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Analyze</a:t>
            </a:r>
            <a:r>
              <a:rPr lang="en-US" baseline="0" dirty="0"/>
              <a:t> according to discipline type of </a:t>
            </a:r>
            <a:r>
              <a:rPr lang="en-US" baseline="0" dirty="0" err="1"/>
              <a:t>appt</a:t>
            </a:r>
            <a:r>
              <a:rPr lang="en-US" baseline="0" dirty="0"/>
              <a:t>: preventive, restorative, </a:t>
            </a:r>
            <a:r>
              <a:rPr lang="en-US" baseline="0" dirty="0" err="1"/>
              <a:t>o.s</a:t>
            </a:r>
            <a:r>
              <a:rPr lang="en-US" baseline="0" dirty="0"/>
              <a:t>. can also go by patient type or payer mix; can also be used to evaluate personnel</a:t>
            </a:r>
          </a:p>
          <a:p>
            <a:r>
              <a:rPr lang="en-US" baseline="0" dirty="0"/>
              <a:t>DD are responsible for all the tasks assigned under their supervision and management</a:t>
            </a:r>
          </a:p>
          <a:p>
            <a:r>
              <a:rPr lang="en-US" baseline="0" dirty="0"/>
              <a:t>Avg. cost per encounter nationwide: $171 per UDS 2013 </a:t>
            </a:r>
          </a:p>
          <a:p>
            <a:r>
              <a:rPr lang="en-US" baseline="0" dirty="0"/>
              <a:t>National average for collection percentage: private vs. </a:t>
            </a:r>
          </a:p>
          <a:p>
            <a:r>
              <a:rPr lang="en-US" dirty="0"/>
              <a:t>Dentist encounters: 2,500-3,200 per year</a:t>
            </a:r>
          </a:p>
          <a:p>
            <a:r>
              <a:rPr lang="en-US" dirty="0"/>
              <a:t>Dental hygienist encounters: 1,300-1,600 per year</a:t>
            </a:r>
          </a:p>
        </p:txBody>
      </p:sp>
      <p:sp>
        <p:nvSpPr>
          <p:cNvPr id="4" name="Slide Number Placeholder 3"/>
          <p:cNvSpPr>
            <a:spLocks noGrp="1"/>
          </p:cNvSpPr>
          <p:nvPr>
            <p:ph type="sldNum" sz="quarter" idx="10"/>
          </p:nvPr>
        </p:nvSpPr>
        <p:spPr/>
        <p:txBody>
          <a:bodyPr/>
          <a:lstStyle/>
          <a:p>
            <a:fld id="{2452ED02-0338-4E69-B74F-38BE0F2DFBDD}" type="slidenum">
              <a:rPr lang="en-US" smtClean="0"/>
              <a:t>19</a:t>
            </a:fld>
            <a:endParaRPr lang="en-US"/>
          </a:p>
        </p:txBody>
      </p:sp>
    </p:spTree>
    <p:extLst>
      <p:ext uri="{BB962C8B-B14F-4D97-AF65-F5344CB8AC3E}">
        <p14:creationId xmlns:p14="http://schemas.microsoft.com/office/powerpoint/2010/main" val="3498069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can achieve actualization with your collection rate then you can start to use collection improvement to improve</a:t>
            </a:r>
            <a:r>
              <a:rPr lang="en-US" baseline="0" dirty="0"/>
              <a:t> budgeting and revenue.</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t>20</a:t>
            </a:fld>
            <a:endParaRPr lang="en-US"/>
          </a:p>
        </p:txBody>
      </p:sp>
    </p:spTree>
    <p:extLst>
      <p:ext uri="{BB962C8B-B14F-4D97-AF65-F5344CB8AC3E}">
        <p14:creationId xmlns:p14="http://schemas.microsoft.com/office/powerpoint/2010/main" val="1012381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t>22</a:t>
            </a:fld>
            <a:endParaRPr lang="en-US"/>
          </a:p>
        </p:txBody>
      </p:sp>
    </p:spTree>
    <p:extLst>
      <p:ext uri="{BB962C8B-B14F-4D97-AF65-F5344CB8AC3E}">
        <p14:creationId xmlns:p14="http://schemas.microsoft.com/office/powerpoint/2010/main" val="228132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Chair 1-3: Dr. Starr</a:t>
            </a:r>
            <a:r>
              <a:rPr lang="en-US" baseline="0" dirty="0"/>
              <a:t> and Olivia</a:t>
            </a:r>
          </a:p>
          <a:p>
            <a:r>
              <a:rPr lang="en-US" baseline="0" dirty="0"/>
              <a:t>Chair 4-6: Dr. Harrison and Olivia</a:t>
            </a:r>
            <a:endParaRPr lang="en-US" dirty="0"/>
          </a:p>
        </p:txBody>
      </p:sp>
      <p:sp>
        <p:nvSpPr>
          <p:cNvPr id="4" name="Slide Number Placeholder 3"/>
          <p:cNvSpPr>
            <a:spLocks noGrp="1"/>
          </p:cNvSpPr>
          <p:nvPr>
            <p:ph type="sldNum" sz="quarter" idx="10"/>
          </p:nvPr>
        </p:nvSpPr>
        <p:spPr/>
        <p:txBody>
          <a:bodyPr/>
          <a:lstStyle/>
          <a:p>
            <a:fld id="{2452ED02-0338-4E69-B74F-38BE0F2DFBDD}" type="slidenum">
              <a:rPr lang="en-US" smtClean="0"/>
              <a:t>23</a:t>
            </a:fld>
            <a:endParaRPr lang="en-US"/>
          </a:p>
        </p:txBody>
      </p:sp>
    </p:spTree>
    <p:extLst>
      <p:ext uri="{BB962C8B-B14F-4D97-AF65-F5344CB8AC3E}">
        <p14:creationId xmlns:p14="http://schemas.microsoft.com/office/powerpoint/2010/main" val="228132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Q_ppts_place_v1_0000_DQE Titl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39750" y="0"/>
            <a:ext cx="7772400" cy="785812"/>
          </a:xfrm>
          <a:prstGeom prst="rect">
            <a:avLst/>
          </a:prstGeom>
        </p:spPr>
        <p:txBody>
          <a:bodyPr anchor="b">
            <a:normAutofit/>
          </a:bodyPr>
          <a:lstStyle>
            <a:lvl1pPr algn="l">
              <a:defRPr sz="3800" b="1">
                <a:solidFill>
                  <a:schemeClr val="bg1"/>
                </a:solidFill>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539750" y="855776"/>
            <a:ext cx="7772400" cy="764808"/>
          </a:xfrm>
        </p:spPr>
        <p:txBody>
          <a:bodyPr anchor="t">
            <a:normAutofit/>
          </a:bodyPr>
          <a:lstStyle>
            <a:lvl1pPr marL="0" indent="0" algn="l">
              <a:buNone/>
              <a:defRPr sz="2200" b="0" cap="none">
                <a:solidFill>
                  <a:schemeClr val="bg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9" name="Content Placeholder 10"/>
          <p:cNvSpPr>
            <a:spLocks noGrp="1"/>
          </p:cNvSpPr>
          <p:nvPr>
            <p:ph sz="quarter" idx="13"/>
          </p:nvPr>
        </p:nvSpPr>
        <p:spPr>
          <a:xfrm>
            <a:off x="419644" y="1064526"/>
            <a:ext cx="404317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
        <p:nvSpPr>
          <p:cNvPr id="7" name="Content Placeholder 10"/>
          <p:cNvSpPr>
            <a:spLocks noGrp="1"/>
          </p:cNvSpPr>
          <p:nvPr>
            <p:ph sz="quarter" idx="14"/>
          </p:nvPr>
        </p:nvSpPr>
        <p:spPr>
          <a:xfrm>
            <a:off x="4586756" y="1064526"/>
            <a:ext cx="410004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
        <p:nvSpPr>
          <p:cNvPr id="6" name="Rectangle 5"/>
          <p:cNvSpPr/>
          <p:nvPr userDrawn="1"/>
        </p:nvSpPr>
        <p:spPr>
          <a:xfrm>
            <a:off x="5638800" y="5619750"/>
            <a:ext cx="3162300" cy="647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53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0249"/>
            <a:ext cx="8229600" cy="614149"/>
          </a:xfrm>
          <a:prstGeom prst="rect">
            <a:avLst/>
          </a:prstGeom>
        </p:spPr>
        <p:txBody>
          <a:bodyPr/>
          <a:lstStyle>
            <a:lvl1pPr>
              <a:defRPr sz="3200">
                <a:solidFill>
                  <a:schemeClr val="accent3">
                    <a:lumMod val="75000"/>
                  </a:schemeClr>
                </a:solidFill>
                <a:latin typeface="+mn-lt"/>
              </a:defRPr>
            </a:lvl1pPr>
          </a:lstStyle>
          <a:p>
            <a:r>
              <a:rPr lang="en-US" dirty="0"/>
              <a:t>Click to edit Master title style</a:t>
            </a:r>
          </a:p>
        </p:txBody>
      </p:sp>
      <p:sp>
        <p:nvSpPr>
          <p:cNvPr id="3" name="Date Placeholder 2"/>
          <p:cNvSpPr>
            <a:spLocks noGrp="1"/>
          </p:cNvSpPr>
          <p:nvPr>
            <p:ph type="dt" sz="half" idx="10"/>
          </p:nvPr>
        </p:nvSpPr>
        <p:spPr/>
        <p:txBody>
          <a:bodyPr/>
          <a:lstStyle/>
          <a:p>
            <a:fld id="{632CE13A-1ECB-4D14-BCE1-529DDD8F0C2F}" type="datetimeFigureOut">
              <a:rPr lang="en-US" smtClean="0"/>
              <a:t>4/11/2017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3224B1-447E-4FEB-9074-C3AFFFED8721}" type="slidenum">
              <a:rPr lang="en-US" smtClean="0"/>
              <a:t>‹#›</a:t>
            </a:fld>
            <a:endParaRPr lang="en-US"/>
          </a:p>
        </p:txBody>
      </p:sp>
      <p:sp>
        <p:nvSpPr>
          <p:cNvPr id="6" name="Rectangle 5"/>
          <p:cNvSpPr/>
          <p:nvPr userDrawn="1"/>
        </p:nvSpPr>
        <p:spPr>
          <a:xfrm>
            <a:off x="5638800" y="5619750"/>
            <a:ext cx="3162300" cy="647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143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E13A-1ECB-4D14-BCE1-529DDD8F0C2F}" type="datetimeFigureOut">
              <a:rPr lang="en-US" smtClean="0"/>
              <a:t>4/11/2017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3224B1-447E-4FEB-9074-C3AFFFED8721}" type="slidenum">
              <a:rPr lang="en-US" smtClean="0"/>
              <a:t>‹#›</a:t>
            </a:fld>
            <a:endParaRPr lang="en-US"/>
          </a:p>
        </p:txBody>
      </p:sp>
    </p:spTree>
    <p:extLst>
      <p:ext uri="{BB962C8B-B14F-4D97-AF65-F5344CB8AC3E}">
        <p14:creationId xmlns:p14="http://schemas.microsoft.com/office/powerpoint/2010/main" val="2211970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8515"/>
          </a:xfrm>
          <a:prstGeom prst="rect">
            <a:avLst/>
          </a:prstGeom>
        </p:spPr>
        <p:txBody>
          <a:bodyPr/>
          <a:lstStyle>
            <a:lvl1pPr>
              <a:defRPr sz="3200">
                <a:solidFill>
                  <a:schemeClr val="accent3">
                    <a:lumMod val="75000"/>
                  </a:schemeClr>
                </a:solidFill>
              </a:defRPr>
            </a:lvl1pPr>
          </a:lstStyle>
          <a:p>
            <a:r>
              <a:rPr lang="en-US"/>
              <a:t>Click to edit Master title style</a:t>
            </a:r>
          </a:p>
        </p:txBody>
      </p:sp>
      <p:sp>
        <p:nvSpPr>
          <p:cNvPr id="3" name="Content Placeholder 2"/>
          <p:cNvSpPr>
            <a:spLocks noGrp="1"/>
          </p:cNvSpPr>
          <p:nvPr>
            <p:ph idx="1"/>
          </p:nvPr>
        </p:nvSpPr>
        <p:spPr>
          <a:xfrm>
            <a:off x="457200" y="1140032"/>
            <a:ext cx="8229600" cy="49861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8B16F5-4AAC-4EBE-B04B-6822C467F0D2}"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294BE-F27C-44CA-A940-340D3CC58A0C}" type="slidenum">
              <a:rPr lang="en-US" smtClean="0"/>
              <a:t>‹#›</a:t>
            </a:fld>
            <a:endParaRPr lang="en-US"/>
          </a:p>
        </p:txBody>
      </p:sp>
    </p:spTree>
    <p:extLst>
      <p:ext uri="{BB962C8B-B14F-4D97-AF65-F5344CB8AC3E}">
        <p14:creationId xmlns:p14="http://schemas.microsoft.com/office/powerpoint/2010/main" val="2315061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71512"/>
            <a:ext cx="8229600" cy="1143000"/>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22437"/>
            <a:ext cx="4038600" cy="4525963"/>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9722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9" name="Content Placeholder 10"/>
          <p:cNvSpPr>
            <a:spLocks noGrp="1"/>
          </p:cNvSpPr>
          <p:nvPr>
            <p:ph sz="quarter" idx="13"/>
          </p:nvPr>
        </p:nvSpPr>
        <p:spPr>
          <a:xfrm>
            <a:off x="419644" y="1064526"/>
            <a:ext cx="8267156"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Tree>
    <p:extLst>
      <p:ext uri="{BB962C8B-B14F-4D97-AF65-F5344CB8AC3E}">
        <p14:creationId xmlns:p14="http://schemas.microsoft.com/office/powerpoint/2010/main" val="1012902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2" name="Rectangle 1"/>
          <p:cNvSpPr/>
          <p:nvPr userDrawn="1"/>
        </p:nvSpPr>
        <p:spPr>
          <a:xfrm>
            <a:off x="1" y="5486400"/>
            <a:ext cx="9144000" cy="8699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69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9" name="Content Placeholder 10"/>
          <p:cNvSpPr>
            <a:spLocks noGrp="1"/>
          </p:cNvSpPr>
          <p:nvPr>
            <p:ph sz="quarter" idx="13"/>
          </p:nvPr>
        </p:nvSpPr>
        <p:spPr>
          <a:xfrm>
            <a:off x="419644" y="1064526"/>
            <a:ext cx="404317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
        <p:nvSpPr>
          <p:cNvPr id="7" name="Content Placeholder 10"/>
          <p:cNvSpPr>
            <a:spLocks noGrp="1"/>
          </p:cNvSpPr>
          <p:nvPr>
            <p:ph sz="quarter" idx="14"/>
          </p:nvPr>
        </p:nvSpPr>
        <p:spPr>
          <a:xfrm>
            <a:off x="4586756" y="1064526"/>
            <a:ext cx="410004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Tree>
    <p:extLst>
      <p:ext uri="{BB962C8B-B14F-4D97-AF65-F5344CB8AC3E}">
        <p14:creationId xmlns:p14="http://schemas.microsoft.com/office/powerpoint/2010/main" val="3705029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1" name="Picture 10"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04636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8612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04636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8612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dirty="0"/>
            </a:lvl1pPr>
          </a:lstStyle>
          <a:p>
            <a:pPr>
              <a:defRPr/>
            </a:pPr>
            <a:endParaRPr lang="en-US"/>
          </a:p>
        </p:txBody>
      </p:sp>
      <p:sp>
        <p:nvSpPr>
          <p:cNvPr id="8" name="Rectangle 4"/>
          <p:cNvSpPr>
            <a:spLocks noGrp="1" noChangeArrowheads="1"/>
          </p:cNvSpPr>
          <p:nvPr>
            <p:ph type="dt" sz="half" idx="11"/>
          </p:nvPr>
        </p:nvSpPr>
        <p:spPr>
          <a:xfrm>
            <a:off x="685800" y="6248400"/>
            <a:ext cx="1905000" cy="457200"/>
          </a:xfrm>
          <a:prstGeom prst="rect">
            <a:avLst/>
          </a:prstGeom>
        </p:spPr>
        <p:txBody>
          <a:bodyPr/>
          <a:lstStyle>
            <a:lvl1pPr>
              <a:defRPr dirty="0"/>
            </a:lvl1pPr>
          </a:lstStyle>
          <a:p>
            <a:pPr>
              <a:defRPr/>
            </a:pPr>
            <a:endParaRPr lang="en-US"/>
          </a:p>
        </p:txBody>
      </p:sp>
      <p:sp>
        <p:nvSpPr>
          <p:cNvPr id="9" name="Rectangle 5"/>
          <p:cNvSpPr>
            <a:spLocks noGrp="1" noChangeArrowheads="1"/>
          </p:cNvSpPr>
          <p:nvPr>
            <p:ph type="ftr" sz="quarter" idx="12"/>
          </p:nvPr>
        </p:nvSpPr>
        <p:spPr/>
        <p:txBody>
          <a:bodyPr/>
          <a:lstStyle>
            <a:lvl1pPr>
              <a:defRPr dirty="0"/>
            </a:lvl1pPr>
          </a:lstStyle>
          <a:p>
            <a:pPr>
              <a:defRPr/>
            </a:pPr>
            <a:endParaRPr lang="en-US"/>
          </a:p>
        </p:txBody>
      </p:sp>
      <p:sp>
        <p:nvSpPr>
          <p:cNvPr id="10" name="Rectangle 6"/>
          <p:cNvSpPr>
            <a:spLocks noGrp="1" noChangeArrowheads="1"/>
          </p:cNvSpPr>
          <p:nvPr>
            <p:ph type="sldNum" sz="quarter" idx="13"/>
          </p:nvPr>
        </p:nvSpPr>
        <p:spPr/>
        <p:txBody>
          <a:bodyPr/>
          <a:lstStyle>
            <a:lvl1pPr>
              <a:defRPr/>
            </a:lvl1pPr>
          </a:lstStyle>
          <a:p>
            <a:pPr>
              <a:defRPr/>
            </a:pPr>
            <a:fld id="{EC0D509E-4CA5-43E8-9BA0-2263888F3495}" type="slidenum">
              <a:rPr lang="en-US"/>
              <a:pPr>
                <a:defRPr/>
              </a:pPr>
              <a:t>‹#›</a:t>
            </a:fld>
            <a:endParaRPr lang="en-US" dirty="0"/>
          </a:p>
        </p:txBody>
      </p:sp>
      <p:sp>
        <p:nvSpPr>
          <p:cNvPr id="12"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Tree>
    <p:extLst>
      <p:ext uri="{BB962C8B-B14F-4D97-AF65-F5344CB8AC3E}">
        <p14:creationId xmlns:p14="http://schemas.microsoft.com/office/powerpoint/2010/main" val="262546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7"/>
          <p:cNvSpPr>
            <a:spLocks noGrp="1"/>
          </p:cNvSpPr>
          <p:nvPr>
            <p:ph type="title"/>
          </p:nvPr>
        </p:nvSpPr>
        <p:spPr>
          <a:xfrm>
            <a:off x="419645" y="324500"/>
            <a:ext cx="8069262" cy="630843"/>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11" name="Content Placeholder 10"/>
          <p:cNvSpPr>
            <a:spLocks noGrp="1"/>
          </p:cNvSpPr>
          <p:nvPr>
            <p:ph sz="quarter" idx="13"/>
          </p:nvPr>
        </p:nvSpPr>
        <p:spPr>
          <a:xfrm>
            <a:off x="419645" y="1078173"/>
            <a:ext cx="8069262" cy="4612943"/>
          </a:xfrm>
        </p:spPr>
        <p:txBody>
          <a:bodyPr/>
          <a:lstStyle>
            <a:lvl1pPr>
              <a:buClr>
                <a:schemeClr val="tx1">
                  <a:lumMod val="50000"/>
                  <a:lumOff val="50000"/>
                </a:schemeClr>
              </a:buClr>
              <a:defRPr>
                <a:solidFill>
                  <a:srgbClr val="0079C1"/>
                </a:solidFill>
                <a:latin typeface="Calibri"/>
                <a:cs typeface="Calibri"/>
              </a:defRPr>
            </a:lvl1pPr>
            <a:lvl2pPr>
              <a:defRPr sz="2400">
                <a:latin typeface="Calibri"/>
                <a:cs typeface="Calibri"/>
              </a:defRPr>
            </a:lvl2pPr>
            <a:lvl3pPr>
              <a:defRPr sz="2400">
                <a:latin typeface="Calibri"/>
                <a:cs typeface="Calibri"/>
              </a:defRPr>
            </a:lvl3pPr>
            <a:lvl4pPr>
              <a:defRPr sz="2400">
                <a:latin typeface="Calibri"/>
                <a:cs typeface="Calibri"/>
              </a:defRPr>
            </a:lvl4pPr>
            <a:lvl5pPr>
              <a:defRPr sz="24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Title 7"/>
          <p:cNvSpPr>
            <a:spLocks noGrp="1"/>
          </p:cNvSpPr>
          <p:nvPr>
            <p:ph type="title"/>
          </p:nvPr>
        </p:nvSpPr>
        <p:spPr>
          <a:xfrm>
            <a:off x="419645" y="324500"/>
            <a:ext cx="8069262" cy="630843"/>
          </a:xfrm>
          <a:prstGeom prst="rect">
            <a:avLst/>
          </a:prstGeom>
        </p:spPr>
        <p:txBody>
          <a:bodyPr/>
          <a:lstStyle>
            <a:lvl1pPr>
              <a:defRPr sz="3200">
                <a:solidFill>
                  <a:schemeClr val="accent3">
                    <a:lumMod val="75000"/>
                  </a:schemeClr>
                </a:solidFill>
                <a:latin typeface="Calibri"/>
                <a:cs typeface="Calibri"/>
              </a:defRPr>
            </a:lvl1pPr>
          </a:lstStyle>
          <a:p>
            <a:r>
              <a:rPr lang="en-US" dirty="0"/>
              <a:t>Click to edit Master title style</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Tree>
    <p:extLst>
      <p:ext uri="{BB962C8B-B14F-4D97-AF65-F5344CB8AC3E}">
        <p14:creationId xmlns:p14="http://schemas.microsoft.com/office/powerpoint/2010/main" val="3545858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9" name="Content Placeholder 10"/>
          <p:cNvSpPr>
            <a:spLocks noGrp="1"/>
          </p:cNvSpPr>
          <p:nvPr>
            <p:ph sz="quarter" idx="13"/>
          </p:nvPr>
        </p:nvSpPr>
        <p:spPr>
          <a:xfrm>
            <a:off x="419644" y="1064526"/>
            <a:ext cx="404317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
        <p:nvSpPr>
          <p:cNvPr id="7" name="Content Placeholder 10"/>
          <p:cNvSpPr>
            <a:spLocks noGrp="1"/>
          </p:cNvSpPr>
          <p:nvPr>
            <p:ph sz="quarter" idx="14"/>
          </p:nvPr>
        </p:nvSpPr>
        <p:spPr>
          <a:xfrm>
            <a:off x="4586756" y="1064526"/>
            <a:ext cx="410004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Tree>
    <p:extLst>
      <p:ext uri="{BB962C8B-B14F-4D97-AF65-F5344CB8AC3E}">
        <p14:creationId xmlns:p14="http://schemas.microsoft.com/office/powerpoint/2010/main" val="418495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DQ_ppts_place_v1_0005_DQF Body.jpg"/>
          <p:cNvPicPr>
            <a:picLocks noChangeAspect="1"/>
          </p:cNvPicPr>
          <p:nvPr/>
        </p:nvPicPr>
        <p:blipFill>
          <a:blip r:embed="rId16"/>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rgbClr val="ED971F"/>
                </a:solidFill>
              </a:defRPr>
            </a:lvl1pPr>
          </a:lstStyle>
          <a:p>
            <a:fld id="{4D4DB3D9-7B40-ED44-8440-D74AC48FA1E8}" type="datetimeFigureOut">
              <a:rPr lang="en-US" smtClean="0"/>
              <a:pPr/>
              <a:t>4/11/2017</a:t>
            </a:fld>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ED971F"/>
                </a:solidFill>
              </a:defRPr>
            </a:lvl1pPr>
          </a:lstStyle>
          <a:p>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7" r:id="rId3"/>
    <p:sldLayoutId id="2147483662" r:id="rId4"/>
    <p:sldLayoutId id="2147483656" r:id="rId5"/>
    <p:sldLayoutId id="2147483660" r:id="rId6"/>
    <p:sldLayoutId id="2147483650" r:id="rId7"/>
    <p:sldLayoutId id="2147483680" r:id="rId8"/>
    <p:sldLayoutId id="2147483668" r:id="rId9"/>
    <p:sldLayoutId id="2147483669" r:id="rId10"/>
    <p:sldLayoutId id="2147483666" r:id="rId11"/>
    <p:sldLayoutId id="2147483670" r:id="rId12"/>
    <p:sldLayoutId id="2147483676" r:id="rId13"/>
    <p:sldLayoutId id="2147483681" r:id="rId14"/>
  </p:sldLayoutIdLst>
  <p:txStyles>
    <p:titleStyle>
      <a:lvl1pPr algn="l" defTabSz="457200" rtl="0" eaLnBrk="1" latinLnBrk="0" hangingPunct="1">
        <a:spcBef>
          <a:spcPct val="0"/>
        </a:spcBef>
        <a:buNone/>
        <a:defRPr sz="3800" b="1" kern="1200">
          <a:solidFill>
            <a:srgbClr val="A6C02A"/>
          </a:solidFill>
          <a:latin typeface="Arial"/>
          <a:ea typeface="+mj-ea"/>
          <a:cs typeface="Arial"/>
        </a:defRPr>
      </a:lvl1pPr>
    </p:titleStyle>
    <p:bodyStyle>
      <a:lvl1pPr marL="342900" indent="-342900" algn="l" defTabSz="457200" rtl="0" eaLnBrk="1" latinLnBrk="0" hangingPunct="1">
        <a:spcBef>
          <a:spcPct val="20000"/>
        </a:spcBef>
        <a:buClr>
          <a:srgbClr val="0079C1"/>
        </a:buClr>
        <a:buFont typeface="Arial"/>
        <a:buChar char="•"/>
        <a:defRPr sz="2400" b="1" kern="1200">
          <a:solidFill>
            <a:srgbClr val="2D8BD0"/>
          </a:solidFill>
          <a:latin typeface="Calibri"/>
          <a:ea typeface="+mn-ea"/>
          <a:cs typeface="Calibri"/>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3pPr>
      <a:lvl4pPr marL="16002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4pPr>
      <a:lvl5pPr marL="20574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url?sa=i&amp;rct=j&amp;q=&amp;esrc=s&amp;source=images&amp;cd=&amp;cad=rja&amp;uact=8&amp;ved=0ahUKEwi6sqDUyYrPAhUIJCYKHWIIDzEQjRwIBw&amp;url=https://www.haponline.org/Newsroom/Blog-Postings/ID/1918/Health-Care-Quality-MeasuresDrinking-from-a-Fire-Hose-of-Data&amp;bvm=bv.132479545,d.cWw&amp;psig=AFQjCNHPdfsIrBfxm3qWBSZiQceje-fDnQ&amp;ust=1473795345010950"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s://www.google.com/url?sa=i&amp;rct=j&amp;q=&amp;esrc=s&amp;source=images&amp;cd=&amp;cad=rja&amp;uact=8&amp;ved=0ahUKEwifuoGIyorPAhVDSCYKHQJfDXwQjRwIBw&amp;url=https://www.haponline.org/Newsroom/Blog-Postings/ID/1918/Health-Care-Quality-MeasuresDrinking-from-a-Fire-Hose-of-Data&amp;bvm=bv.132479545,d.cWw&amp;psig=AFQjCNHPdfsIrBfxm3qWBSZiQceje-fDnQ&amp;ust=147379534501095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www.hrsa.gov/mobile/map.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www.google.com/url?sa=i&amp;rct=j&amp;q=&amp;esrc=s&amp;source=images&amp;cd=&amp;cad=rja&amp;uact=8&amp;ved=0ahUKEwi41Zbwo_HQAhUDJiYKHXxVC5kQjRwIBw&amp;url=http://www.doctorschierling.com/blog/could-the-medical-profession-be-doing-better-when-it-comes-to-educating-patients-about-nutrition&amp;psig=AFQjCNGbYRXdBRkIK7_QGr4BzCztriJFDQ&amp;ust=148172224825141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750" y="135089"/>
            <a:ext cx="7772400" cy="1073888"/>
          </a:xfrm>
        </p:spPr>
        <p:txBody>
          <a:bodyPr>
            <a:normAutofit/>
          </a:bodyPr>
          <a:lstStyle/>
          <a:p>
            <a:r>
              <a:rPr lang="en-US" dirty="0"/>
              <a:t>Practice- 3.0</a:t>
            </a:r>
          </a:p>
        </p:txBody>
      </p:sp>
      <p:sp>
        <p:nvSpPr>
          <p:cNvPr id="3" name="Subtitle 2"/>
          <p:cNvSpPr>
            <a:spLocks noGrp="1"/>
          </p:cNvSpPr>
          <p:nvPr>
            <p:ph type="subTitle" idx="1"/>
          </p:nvPr>
        </p:nvSpPr>
        <p:spPr>
          <a:xfrm>
            <a:off x="539750" y="1193180"/>
            <a:ext cx="7772400" cy="764808"/>
          </a:xfrm>
        </p:spPr>
        <p:txBody>
          <a:bodyPr>
            <a:normAutofit/>
          </a:bodyPr>
          <a:lstStyle/>
          <a:p>
            <a:pPr algn="r"/>
            <a:r>
              <a:rPr lang="en-US" dirty="0"/>
              <a:t>Sean G. Boynes, DMD, MS</a:t>
            </a:r>
          </a:p>
          <a:p>
            <a:pPr algn="r"/>
            <a:r>
              <a:rPr lang="en-US" sz="1800" dirty="0"/>
              <a:t>Director of Interprofessional Practice</a:t>
            </a:r>
          </a:p>
        </p:txBody>
      </p:sp>
    </p:spTree>
    <p:extLst>
      <p:ext uri="{BB962C8B-B14F-4D97-AF65-F5344CB8AC3E}">
        <p14:creationId xmlns:p14="http://schemas.microsoft.com/office/powerpoint/2010/main" val="3624713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 Overload and the Headache of HIT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353" y="1325879"/>
            <a:ext cx="6318069" cy="3948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531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quality reporting costs more than $40,000 a yea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99180">
            <a:off x="649175" y="1152587"/>
            <a:ext cx="5843365" cy="41123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quality reporting costs more than $40,000 a yea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46051">
            <a:off x="850281" y="943923"/>
            <a:ext cx="7431714" cy="49939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05511">
            <a:off x="1189525" y="94094"/>
            <a:ext cx="6753225" cy="622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147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07" y="499371"/>
            <a:ext cx="8921261" cy="1985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451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45" y="206934"/>
            <a:ext cx="8069262" cy="630843"/>
          </a:xfrm>
        </p:spPr>
        <p:txBody>
          <a:bodyPr/>
          <a:lstStyle/>
          <a:p>
            <a:r>
              <a:rPr lang="en-US" dirty="0"/>
              <a:t>Open versus Closed HIT Systems</a:t>
            </a:r>
          </a:p>
        </p:txBody>
      </p:sp>
      <p:sp>
        <p:nvSpPr>
          <p:cNvPr id="3" name="Content Placeholder 2"/>
          <p:cNvSpPr>
            <a:spLocks noGrp="1"/>
          </p:cNvSpPr>
          <p:nvPr>
            <p:ph sz="quarter" idx="13"/>
          </p:nvPr>
        </p:nvSpPr>
        <p:spPr>
          <a:xfrm>
            <a:off x="419645" y="837777"/>
            <a:ext cx="8069262" cy="4853339"/>
          </a:xfrm>
        </p:spPr>
        <p:txBody>
          <a:bodyPr>
            <a:normAutofit fontScale="85000" lnSpcReduction="20000"/>
          </a:bodyPr>
          <a:lstStyle/>
          <a:p>
            <a:r>
              <a:rPr lang="en-US" u="sng" dirty="0"/>
              <a:t>Open HIT systems</a:t>
            </a:r>
          </a:p>
          <a:p>
            <a:pPr lvl="1"/>
            <a:r>
              <a:rPr lang="en-US" dirty="0"/>
              <a:t>a multifaceted HIT system usually associated with network partners using different EHR/PMS programs, care teams located separately across a geographic region, a lack of effective communication between network partners, and/or comprised of multidisciplinary care teams and multiple operational models.</a:t>
            </a:r>
          </a:p>
          <a:p>
            <a:pPr lvl="1"/>
            <a:r>
              <a:rPr lang="en-US" dirty="0"/>
              <a:t>EHRs and PMS do not offer the functionality that result in adequate patient care communication between multi-disciplinary teams.  There also is a lack of interoperability between different HIT programs/vendors.  </a:t>
            </a:r>
          </a:p>
          <a:p>
            <a:r>
              <a:rPr lang="en-US" u="sng" dirty="0"/>
              <a:t>Closed HIT systems</a:t>
            </a:r>
            <a:r>
              <a:rPr lang="en-US" dirty="0"/>
              <a:t> </a:t>
            </a:r>
          </a:p>
          <a:p>
            <a:pPr lvl="1"/>
            <a:r>
              <a:rPr lang="en-US" dirty="0"/>
              <a:t>a single or interface based HIT program used within one care site or care system and all users must be part of a single organization, network, or business entity. All users share a common IT platform. </a:t>
            </a:r>
          </a:p>
          <a:p>
            <a:pPr lvl="1"/>
            <a:r>
              <a:rPr lang="en-US" dirty="0"/>
              <a:t>While some closed HIT systems</a:t>
            </a:r>
            <a:r>
              <a:rPr lang="en-US" baseline="30000" dirty="0"/>
              <a:t> </a:t>
            </a:r>
            <a:r>
              <a:rPr lang="en-US" dirty="0"/>
              <a:t>can be upgraded to incorporate oral health measures and reporting mechanisms, it is often cost prohibitive for many clinics and dentists providing care in safety net programs</a:t>
            </a:r>
          </a:p>
        </p:txBody>
      </p:sp>
    </p:spTree>
    <p:extLst>
      <p:ext uri="{BB962C8B-B14F-4D97-AF65-F5344CB8AC3E}">
        <p14:creationId xmlns:p14="http://schemas.microsoft.com/office/powerpoint/2010/main" val="2620041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Content Placeholder 2"/>
          <p:cNvSpPr>
            <a:spLocks noGrp="1"/>
          </p:cNvSpPr>
          <p:nvPr>
            <p:ph sz="quarter" idx="13"/>
          </p:nvPr>
        </p:nvSpPr>
        <p:spPr/>
        <p:txBody>
          <a:bodyPr>
            <a:normAutofit fontScale="92500" lnSpcReduction="20000"/>
          </a:bodyPr>
          <a:lstStyle/>
          <a:p>
            <a:r>
              <a:rPr lang="en-US" dirty="0"/>
              <a:t>New EHR versions or updates are being presented as a pathway to improved interoperability; however, </a:t>
            </a:r>
          </a:p>
          <a:p>
            <a:pPr lvl="1"/>
            <a:r>
              <a:rPr lang="en-US" dirty="0"/>
              <a:t>the cost associated with the program’s upgrade fees, </a:t>
            </a:r>
          </a:p>
          <a:p>
            <a:pPr lvl="1"/>
            <a:r>
              <a:rPr lang="en-US" dirty="0"/>
              <a:t>educating and training personnel, and </a:t>
            </a:r>
          </a:p>
          <a:p>
            <a:pPr lvl="1"/>
            <a:r>
              <a:rPr lang="en-US" dirty="0"/>
              <a:t>updating hardware systems, often proves too costly in a budget-neutral or cost-based environment.   </a:t>
            </a:r>
          </a:p>
          <a:p>
            <a:r>
              <a:rPr lang="en-US" dirty="0"/>
              <a:t>Safety net programs affiliated with or parts of a hospital system were more likely to incorporate oral health measures into their EHR programs. </a:t>
            </a:r>
          </a:p>
          <a:p>
            <a:pPr lvl="1"/>
            <a:r>
              <a:rPr lang="en-US" dirty="0"/>
              <a:t>They also were most likely to have internal IT support compared to non-hospital system affiliated clinics. </a:t>
            </a:r>
          </a:p>
          <a:p>
            <a:r>
              <a:rPr lang="en-US" dirty="0"/>
              <a:t>The limitations with clinical data reporting, the cost of HIT, poor IT infrastructure, and lack of technical support stagnates interprofessional initiatives, especially in the rural environment.</a:t>
            </a:r>
          </a:p>
        </p:txBody>
      </p:sp>
    </p:spTree>
    <p:extLst>
      <p:ext uri="{BB962C8B-B14F-4D97-AF65-F5344CB8AC3E}">
        <p14:creationId xmlns:p14="http://schemas.microsoft.com/office/powerpoint/2010/main" val="418751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45" y="10992"/>
            <a:ext cx="8069262" cy="511524"/>
          </a:xfrm>
        </p:spPr>
        <p:txBody>
          <a:bodyPr/>
          <a:lstStyle/>
          <a:p>
            <a:r>
              <a:rPr lang="en-US" dirty="0"/>
              <a:t>Opportunities</a:t>
            </a:r>
          </a:p>
        </p:txBody>
      </p:sp>
      <p:sp>
        <p:nvSpPr>
          <p:cNvPr id="3" name="Content Placeholder 2"/>
          <p:cNvSpPr>
            <a:spLocks noGrp="1"/>
          </p:cNvSpPr>
          <p:nvPr>
            <p:ph sz="quarter" idx="13"/>
          </p:nvPr>
        </p:nvSpPr>
        <p:spPr>
          <a:xfrm>
            <a:off x="300446" y="679271"/>
            <a:ext cx="8451668" cy="5525586"/>
          </a:xfrm>
        </p:spPr>
        <p:txBody>
          <a:bodyPr>
            <a:normAutofit fontScale="92500" lnSpcReduction="20000"/>
          </a:bodyPr>
          <a:lstStyle/>
          <a:p>
            <a:r>
              <a:rPr lang="en-US" dirty="0"/>
              <a:t>Multiple solutions to the current lack of HIT interoperability are needed in order to ensure a level of health equity. </a:t>
            </a:r>
          </a:p>
          <a:p>
            <a:pPr lvl="1"/>
            <a:r>
              <a:rPr lang="en-US" dirty="0"/>
              <a:t>Report writing tools (RWT) show promise, especially in multi-disciplinary health networks with unrelated EHRs and PMS.  </a:t>
            </a:r>
          </a:p>
          <a:p>
            <a:pPr lvl="2"/>
            <a:r>
              <a:rPr lang="en-US" dirty="0"/>
              <a:t>The RWT are devices programmed to capture, analyze, and report on data flagged for analysis. </a:t>
            </a:r>
          </a:p>
          <a:p>
            <a:pPr lvl="2"/>
            <a:r>
              <a:rPr lang="en-US" dirty="0"/>
              <a:t>While report writer programs show promise in reducing the total FTE and costs associated with quality improvement, more evaluation is needed to determine best practices.  </a:t>
            </a:r>
          </a:p>
          <a:p>
            <a:pPr lvl="1"/>
            <a:r>
              <a:rPr lang="en-US" dirty="0"/>
              <a:t>It should also be noted that several health information exchanges are employing this data flow process and the use of report writers in HIT continues to grow.</a:t>
            </a:r>
            <a:endParaRPr lang="en-US" baseline="30000" dirty="0"/>
          </a:p>
          <a:p>
            <a:r>
              <a:rPr lang="en-US" dirty="0"/>
              <a:t>As the need for quality metrics and reporting grows, business models will continue to appear and develop. </a:t>
            </a:r>
          </a:p>
          <a:p>
            <a:pPr lvl="1"/>
            <a:r>
              <a:rPr lang="en-US" dirty="0"/>
              <a:t>The health system is also observing the growth of third party organizations that provide population health, coordination of care, customizable reporting mechanism solutions, as well as, deliver ongoing HIT support.</a:t>
            </a:r>
          </a:p>
          <a:p>
            <a:endParaRPr lang="en-US" dirty="0"/>
          </a:p>
        </p:txBody>
      </p:sp>
    </p:spTree>
    <p:extLst>
      <p:ext uri="{BB962C8B-B14F-4D97-AF65-F5344CB8AC3E}">
        <p14:creationId xmlns:p14="http://schemas.microsoft.com/office/powerpoint/2010/main" val="2567454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22960" y="535577"/>
            <a:ext cx="7537269" cy="4937760"/>
          </a:xfrm>
          <a:prstGeom prst="rect">
            <a:avLst/>
          </a:prstGeom>
          <a:noFill/>
          <a:ln>
            <a:noFill/>
          </a:ln>
        </p:spPr>
      </p:pic>
    </p:spTree>
    <p:extLst>
      <p:ext uri="{BB962C8B-B14F-4D97-AF65-F5344CB8AC3E}">
        <p14:creationId xmlns:p14="http://schemas.microsoft.com/office/powerpoint/2010/main" val="3825319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1145" y="357900"/>
            <a:ext cx="7623544" cy="1015663"/>
          </a:xfrm>
          <a:prstGeom prst="rect">
            <a:avLst/>
          </a:prstGeom>
          <a:noFill/>
        </p:spPr>
        <p:txBody>
          <a:bodyPr wrap="square" rtlCol="0">
            <a:spAutoFit/>
          </a:bodyPr>
          <a:lstStyle/>
          <a:p>
            <a:r>
              <a:rPr lang="en-US" sz="6000" dirty="0">
                <a:solidFill>
                  <a:srgbClr val="0070C0"/>
                </a:solidFill>
              </a:rPr>
              <a:t>Questions &amp; Discussion</a:t>
            </a:r>
          </a:p>
        </p:txBody>
      </p:sp>
    </p:spTree>
    <p:extLst>
      <p:ext uri="{BB962C8B-B14F-4D97-AF65-F5344CB8AC3E}">
        <p14:creationId xmlns:p14="http://schemas.microsoft.com/office/powerpoint/2010/main" val="3859210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Advantage of the Profit Loss Report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807" y="1478265"/>
            <a:ext cx="4872582" cy="2737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531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P&amp;L report</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78" y="1112108"/>
            <a:ext cx="8627514" cy="4339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4275438" y="5053914"/>
            <a:ext cx="531340" cy="24713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4275438" y="3496962"/>
            <a:ext cx="531340" cy="16063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275438" y="3941805"/>
            <a:ext cx="531340" cy="16063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613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QI Environment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846" y="1214846"/>
            <a:ext cx="4417520" cy="3958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418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 Percentage</a:t>
            </a:r>
          </a:p>
        </p:txBody>
      </p:sp>
      <p:sp>
        <p:nvSpPr>
          <p:cNvPr id="3" name="Content Placeholder 2"/>
          <p:cNvSpPr>
            <a:spLocks noGrp="1"/>
          </p:cNvSpPr>
          <p:nvPr>
            <p:ph sz="quarter" idx="13"/>
          </p:nvPr>
        </p:nvSpPr>
        <p:spPr/>
        <p:txBody>
          <a:bodyPr/>
          <a:lstStyle/>
          <a:p>
            <a:r>
              <a:rPr lang="en-US" dirty="0"/>
              <a:t>Private practice metrics state goals of </a:t>
            </a:r>
            <a:r>
              <a:rPr lang="en-US" sz="2800" u="sng" dirty="0"/>
              <a:t>98%</a:t>
            </a:r>
            <a:r>
              <a:rPr lang="en-US" sz="2800" dirty="0"/>
              <a:t> </a:t>
            </a:r>
          </a:p>
          <a:p>
            <a:pPr lvl="1"/>
            <a:r>
              <a:rPr lang="en-US" b="1" dirty="0"/>
              <a:t>Not possible </a:t>
            </a:r>
            <a:r>
              <a:rPr lang="en-US" dirty="0"/>
              <a:t>with FQHC business structure</a:t>
            </a:r>
          </a:p>
          <a:p>
            <a:pPr lvl="1"/>
            <a:r>
              <a:rPr lang="en-US" dirty="0"/>
              <a:t>No national benchmarks</a:t>
            </a:r>
          </a:p>
          <a:p>
            <a:r>
              <a:rPr lang="en-US" dirty="0"/>
              <a:t>Questions to ask to determine ideal collection rates:</a:t>
            </a:r>
          </a:p>
          <a:p>
            <a:pPr lvl="1"/>
            <a:r>
              <a:rPr lang="en-US" dirty="0"/>
              <a:t>What collection percentage do we </a:t>
            </a:r>
            <a:r>
              <a:rPr lang="en-US" b="1" u="sng" dirty="0">
                <a:solidFill>
                  <a:srgbClr val="FF0000"/>
                </a:solidFill>
              </a:rPr>
              <a:t>REALISTICALLY</a:t>
            </a:r>
            <a:r>
              <a:rPr lang="en-US" dirty="0"/>
              <a:t> need to maintain sustainable operations?</a:t>
            </a:r>
          </a:p>
          <a:p>
            <a:pPr lvl="1"/>
            <a:r>
              <a:rPr lang="en-US" dirty="0"/>
              <a:t>Is our collection process functioning at a </a:t>
            </a:r>
            <a:r>
              <a:rPr lang="en-US" b="1" dirty="0"/>
              <a:t>high level </a:t>
            </a:r>
            <a:r>
              <a:rPr lang="en-US" dirty="0"/>
              <a:t>and constantly reviewed </a:t>
            </a:r>
            <a:r>
              <a:rPr lang="en-US" b="1" dirty="0"/>
              <a:t>for improvement</a:t>
            </a:r>
            <a:r>
              <a:rPr lang="en-US" dirty="0"/>
              <a:t>? </a:t>
            </a:r>
          </a:p>
          <a:p>
            <a:pPr lvl="1"/>
            <a:r>
              <a:rPr lang="en-US" dirty="0"/>
              <a:t>How does our collection rate </a:t>
            </a:r>
            <a:r>
              <a:rPr lang="en-US" b="1" dirty="0"/>
              <a:t>compare</a:t>
            </a:r>
            <a:r>
              <a:rPr lang="en-US" dirty="0"/>
              <a:t> to national/state reimbursement reports?</a:t>
            </a:r>
          </a:p>
          <a:p>
            <a:pPr lvl="1"/>
            <a:endParaRPr lang="en-US" dirty="0"/>
          </a:p>
        </p:txBody>
      </p:sp>
    </p:spTree>
    <p:extLst>
      <p:ext uri="{BB962C8B-B14F-4D97-AF65-F5344CB8AC3E}">
        <p14:creationId xmlns:p14="http://schemas.microsoft.com/office/powerpoint/2010/main" val="1782304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Cost/Revenue per Encounter</a:t>
            </a:r>
          </a:p>
        </p:txBody>
      </p:sp>
      <p:sp>
        <p:nvSpPr>
          <p:cNvPr id="3" name="Content Placeholder 2"/>
          <p:cNvSpPr>
            <a:spLocks noGrp="1"/>
          </p:cNvSpPr>
          <p:nvPr>
            <p:ph sz="quarter" idx="13"/>
          </p:nvPr>
        </p:nvSpPr>
        <p:spPr/>
        <p:txBody>
          <a:bodyPr/>
          <a:lstStyle/>
          <a:p>
            <a:r>
              <a:rPr lang="en-US" dirty="0"/>
              <a:t>These two metrics are vital to understand profitability of a dental program</a:t>
            </a:r>
          </a:p>
          <a:p>
            <a:r>
              <a:rPr lang="en-US" dirty="0"/>
              <a:t>Can use this metric to compare:</a:t>
            </a:r>
          </a:p>
          <a:p>
            <a:pPr lvl="1"/>
            <a:r>
              <a:rPr lang="en-US" dirty="0"/>
              <a:t>Provider and staff production</a:t>
            </a:r>
          </a:p>
          <a:p>
            <a:pPr lvl="1"/>
            <a:r>
              <a:rPr lang="en-US" dirty="0"/>
              <a:t>Break-down by code to see if specific services cost more or less</a:t>
            </a:r>
          </a:p>
          <a:p>
            <a:pPr lvl="1"/>
            <a:r>
              <a:rPr lang="en-US" dirty="0"/>
              <a:t>Compare different sites</a:t>
            </a:r>
          </a:p>
          <a:p>
            <a:pPr lvl="1"/>
            <a:r>
              <a:rPr lang="en-US" dirty="0"/>
              <a:t>Workflow performance</a:t>
            </a:r>
          </a:p>
        </p:txBody>
      </p:sp>
    </p:spTree>
    <p:extLst>
      <p:ext uri="{BB962C8B-B14F-4D97-AF65-F5344CB8AC3E}">
        <p14:creationId xmlns:p14="http://schemas.microsoft.com/office/powerpoint/2010/main" val="611736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05441592"/>
              </p:ext>
            </p:extLst>
          </p:nvPr>
        </p:nvGraphicFramePr>
        <p:xfrm>
          <a:off x="757646" y="653143"/>
          <a:ext cx="7720148" cy="48078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2102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728067750"/>
              </p:ext>
            </p:extLst>
          </p:nvPr>
        </p:nvGraphicFramePr>
        <p:xfrm>
          <a:off x="404948" y="287383"/>
          <a:ext cx="8373292" cy="52251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0591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8082" y="397808"/>
            <a:ext cx="7623544" cy="1015663"/>
          </a:xfrm>
          <a:prstGeom prst="rect">
            <a:avLst/>
          </a:prstGeom>
          <a:noFill/>
        </p:spPr>
        <p:txBody>
          <a:bodyPr wrap="square" rtlCol="0">
            <a:spAutoFit/>
          </a:bodyPr>
          <a:lstStyle/>
          <a:p>
            <a:r>
              <a:rPr lang="en-US" sz="6000" dirty="0">
                <a:solidFill>
                  <a:srgbClr val="0070C0"/>
                </a:solidFill>
              </a:rPr>
              <a:t>Questions &amp; Discussion</a:t>
            </a:r>
          </a:p>
        </p:txBody>
      </p:sp>
    </p:spTree>
    <p:extLst>
      <p:ext uri="{BB962C8B-B14F-4D97-AF65-F5344CB8AC3E}">
        <p14:creationId xmlns:p14="http://schemas.microsoft.com/office/powerpoint/2010/main" val="3859210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data matters?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818" y="1114018"/>
            <a:ext cx="5372100"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695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Lots of stuff to measure and so little time</a:t>
            </a:r>
          </a:p>
        </p:txBody>
      </p:sp>
      <p:sp>
        <p:nvSpPr>
          <p:cNvPr id="4" name="Content Placeholder 3"/>
          <p:cNvSpPr>
            <a:spLocks noGrp="1"/>
          </p:cNvSpPr>
          <p:nvPr>
            <p:ph sz="quarter" idx="13"/>
          </p:nvPr>
        </p:nvSpPr>
        <p:spPr/>
        <p:txBody>
          <a:bodyPr/>
          <a:lstStyle/>
          <a:p>
            <a:r>
              <a:rPr lang="en-US" dirty="0"/>
              <a:t>Money</a:t>
            </a:r>
          </a:p>
          <a:p>
            <a:r>
              <a:rPr lang="en-US" dirty="0"/>
              <a:t>Safety</a:t>
            </a:r>
          </a:p>
          <a:p>
            <a:r>
              <a:rPr lang="en-US" dirty="0"/>
              <a:t>Personnel and Staffing</a:t>
            </a:r>
          </a:p>
          <a:p>
            <a:r>
              <a:rPr lang="en-US" dirty="0"/>
              <a:t>Patient Satisfaction</a:t>
            </a:r>
          </a:p>
          <a:p>
            <a:r>
              <a:rPr lang="en-US" dirty="0"/>
              <a:t>Effectiveness of care</a:t>
            </a:r>
          </a:p>
        </p:txBody>
      </p:sp>
    </p:spTree>
    <p:extLst>
      <p:ext uri="{BB962C8B-B14F-4D97-AF65-F5344CB8AC3E}">
        <p14:creationId xmlns:p14="http://schemas.microsoft.com/office/powerpoint/2010/main" val="1495195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99763" cy="976746"/>
          </a:xfrm>
        </p:spPr>
        <p:txBody>
          <a:bodyPr/>
          <a:lstStyle/>
          <a:p>
            <a:r>
              <a:rPr lang="en-US" sz="3200" dirty="0">
                <a:latin typeface="+mj-lt"/>
              </a:rPr>
              <a:t>What do you measure, right now?</a:t>
            </a:r>
          </a:p>
        </p:txBody>
      </p:sp>
      <p:sp>
        <p:nvSpPr>
          <p:cNvPr id="3" name="Content Placeholder 2"/>
          <p:cNvSpPr>
            <a:spLocks noGrp="1"/>
          </p:cNvSpPr>
          <p:nvPr>
            <p:ph sz="half" idx="4294967295"/>
          </p:nvPr>
        </p:nvSpPr>
        <p:spPr>
          <a:xfrm>
            <a:off x="457200" y="990922"/>
            <a:ext cx="4038600" cy="4678363"/>
          </a:xfrm>
          <a:prstGeom prst="rect">
            <a:avLst/>
          </a:prstGeom>
        </p:spPr>
        <p:txBody>
          <a:bodyPr>
            <a:normAutofit/>
          </a:bodyPr>
          <a:lstStyle/>
          <a:p>
            <a:r>
              <a:rPr lang="en-US" sz="2200" dirty="0"/>
              <a:t>Gross Charges</a:t>
            </a:r>
          </a:p>
          <a:p>
            <a:r>
              <a:rPr lang="en-US" sz="2200" dirty="0"/>
              <a:t>Net Revenue</a:t>
            </a:r>
          </a:p>
          <a:p>
            <a:r>
              <a:rPr lang="en-US" sz="2200" dirty="0"/>
              <a:t>Expenses</a:t>
            </a:r>
          </a:p>
          <a:p>
            <a:r>
              <a:rPr lang="en-US" sz="2200" dirty="0"/>
              <a:t>Number of visits</a:t>
            </a:r>
          </a:p>
          <a:p>
            <a:r>
              <a:rPr lang="en-US" sz="2200" dirty="0"/>
              <a:t>Revenue per visit</a:t>
            </a:r>
          </a:p>
          <a:p>
            <a:r>
              <a:rPr lang="en-US" sz="2200" dirty="0"/>
              <a:t>Cost per visit</a:t>
            </a:r>
          </a:p>
          <a:p>
            <a:r>
              <a:rPr lang="en-US" sz="2200" dirty="0"/>
              <a:t># of Unduplicated Patients</a:t>
            </a:r>
          </a:p>
          <a:p>
            <a:r>
              <a:rPr lang="en-US" sz="2200" dirty="0"/>
              <a:t># of New Patients</a:t>
            </a:r>
          </a:p>
          <a:p>
            <a:r>
              <a:rPr lang="en-US" sz="2200" dirty="0"/>
              <a:t># of Transactions</a:t>
            </a:r>
          </a:p>
          <a:p>
            <a:r>
              <a:rPr lang="en-US" sz="2200" dirty="0"/>
              <a:t>Broken Appointment Rate</a:t>
            </a:r>
          </a:p>
          <a:p>
            <a:r>
              <a:rPr lang="en-US" sz="2200" dirty="0"/>
              <a:t>Emergency Rate</a:t>
            </a:r>
          </a:p>
        </p:txBody>
      </p:sp>
      <p:sp>
        <p:nvSpPr>
          <p:cNvPr id="4" name="Content Placeholder 3"/>
          <p:cNvSpPr>
            <a:spLocks noGrp="1"/>
          </p:cNvSpPr>
          <p:nvPr>
            <p:ph sz="half" idx="2"/>
          </p:nvPr>
        </p:nvSpPr>
        <p:spPr>
          <a:xfrm>
            <a:off x="4648200" y="990922"/>
            <a:ext cx="4038600" cy="4678363"/>
          </a:xfrm>
        </p:spPr>
        <p:txBody>
          <a:bodyPr/>
          <a:lstStyle/>
          <a:p>
            <a:r>
              <a:rPr lang="en-US" sz="2200" dirty="0"/>
              <a:t>Payer Mix Percentages</a:t>
            </a:r>
          </a:p>
          <a:p>
            <a:r>
              <a:rPr lang="en-US" sz="2200" dirty="0"/>
              <a:t>Scope of Service</a:t>
            </a:r>
          </a:p>
          <a:p>
            <a:r>
              <a:rPr lang="en-US" sz="2200" dirty="0"/>
              <a:t># FTE Providers</a:t>
            </a:r>
          </a:p>
          <a:p>
            <a:r>
              <a:rPr lang="en-US" sz="2200" dirty="0"/>
              <a:t># FTE Billing Staff</a:t>
            </a:r>
          </a:p>
          <a:p>
            <a:r>
              <a:rPr lang="en-US" sz="2200" dirty="0"/>
              <a:t>A/R past 90 days </a:t>
            </a:r>
          </a:p>
          <a:p>
            <a:r>
              <a:rPr lang="en-US" sz="2200" dirty="0"/>
              <a:t># of Completed Treatments</a:t>
            </a:r>
          </a:p>
          <a:p>
            <a:r>
              <a:rPr lang="en-US" sz="2200" dirty="0"/>
              <a:t># of children receiving sealants </a:t>
            </a:r>
          </a:p>
          <a:p>
            <a:r>
              <a:rPr lang="en-US" sz="2200" dirty="0"/>
              <a:t># of sealants applied</a:t>
            </a:r>
          </a:p>
          <a:p>
            <a:r>
              <a:rPr lang="en-US" sz="2200" dirty="0"/>
              <a:t>% Children seen receiving a preventive service</a:t>
            </a:r>
          </a:p>
        </p:txBody>
      </p:sp>
      <p:pic>
        <p:nvPicPr>
          <p:cNvPr id="6" name="Picture 5" descr="SNS logo 2009 RGB lg"/>
          <p:cNvPicPr>
            <a:picLocks noChangeAspect="1" noChangeArrowheads="1"/>
          </p:cNvPicPr>
          <p:nvPr/>
        </p:nvPicPr>
        <p:blipFill>
          <a:blip r:embed="rId3" cstate="print"/>
          <a:srcRect/>
          <a:stretch>
            <a:fillRect/>
          </a:stretch>
        </p:blipFill>
        <p:spPr bwMode="auto">
          <a:xfrm>
            <a:off x="304799" y="5384639"/>
            <a:ext cx="1917865" cy="845740"/>
          </a:xfrm>
          <a:prstGeom prst="rect">
            <a:avLst/>
          </a:prstGeom>
          <a:noFill/>
          <a:ln w="9525">
            <a:noFill/>
            <a:miter lim="800000"/>
            <a:headEnd/>
            <a:tailEnd/>
          </a:ln>
        </p:spPr>
      </p:pic>
    </p:spTree>
    <p:extLst>
      <p:ext uri="{BB962C8B-B14F-4D97-AF65-F5344CB8AC3E}">
        <p14:creationId xmlns:p14="http://schemas.microsoft.com/office/powerpoint/2010/main" val="37448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6"/>
                                        </p:tgtEl>
                                      </p:cBhvr>
                                    </p:animEffect>
                                    <p:animScale>
                                      <p:cBhvr>
                                        <p:cTn id="6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30" y="501813"/>
            <a:ext cx="7413391" cy="4609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430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174322"/>
            <a:ext cx="86106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304800" y="152400"/>
            <a:ext cx="8499763" cy="976746"/>
          </a:xfrm>
        </p:spPr>
        <p:txBody>
          <a:bodyPr/>
          <a:lstStyle/>
          <a:p>
            <a:r>
              <a:rPr lang="en-US" sz="3200" dirty="0">
                <a:latin typeface="+mj-lt"/>
              </a:rPr>
              <a:t>Treatment Plan Completion Rate</a:t>
            </a:r>
          </a:p>
        </p:txBody>
      </p:sp>
    </p:spTree>
    <p:extLst>
      <p:ext uri="{BB962C8B-B14F-4D97-AF65-F5344CB8AC3E}">
        <p14:creationId xmlns:p14="http://schemas.microsoft.com/office/powerpoint/2010/main" val="2719971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1991"/>
            <a:ext cx="9144000" cy="133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p:nvPr/>
        </p:nvPicPr>
        <p:blipFill>
          <a:blip r:embed="rId4">
            <a:extLst>
              <a:ext uri="{28A0092B-C50C-407E-A947-70E740481C1C}">
                <a14:useLocalDpi xmlns:a14="http://schemas.microsoft.com/office/drawing/2010/main" val="0"/>
              </a:ext>
            </a:extLst>
          </a:blip>
          <a:srcRect/>
          <a:stretch>
            <a:fillRect/>
          </a:stretch>
        </p:blipFill>
        <p:spPr bwMode="auto">
          <a:xfrm rot="21066719">
            <a:off x="539262" y="1066799"/>
            <a:ext cx="7924800" cy="4583723"/>
          </a:xfrm>
          <a:prstGeom prst="rect">
            <a:avLst/>
          </a:prstGeom>
          <a:noFill/>
          <a:ln>
            <a:noFill/>
          </a:ln>
        </p:spPr>
      </p:pic>
      <p:pic>
        <p:nvPicPr>
          <p:cNvPr id="4" name="Picture 3"/>
          <p:cNvPicPr/>
          <p:nvPr/>
        </p:nvPicPr>
        <p:blipFill>
          <a:blip r:embed="rId5">
            <a:extLst>
              <a:ext uri="{28A0092B-C50C-407E-A947-70E740481C1C}">
                <a14:useLocalDpi xmlns:a14="http://schemas.microsoft.com/office/drawing/2010/main" val="0"/>
              </a:ext>
            </a:extLst>
          </a:blip>
          <a:srcRect/>
          <a:stretch>
            <a:fillRect/>
          </a:stretch>
        </p:blipFill>
        <p:spPr bwMode="auto">
          <a:xfrm rot="414082">
            <a:off x="797073" y="1060356"/>
            <a:ext cx="7584829" cy="4784353"/>
          </a:xfrm>
          <a:prstGeom prst="rect">
            <a:avLst/>
          </a:prstGeom>
          <a:noFill/>
          <a:ln>
            <a:noFill/>
          </a:ln>
        </p:spPr>
      </p:pic>
    </p:spTree>
    <p:extLst>
      <p:ext uri="{BB962C8B-B14F-4D97-AF65-F5344CB8AC3E}">
        <p14:creationId xmlns:p14="http://schemas.microsoft.com/office/powerpoint/2010/main" val="70474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and Impact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59" y="1449976"/>
            <a:ext cx="8886841" cy="3265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8375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1190217"/>
            <a:ext cx="904875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0225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89" y="219347"/>
            <a:ext cx="8281851" cy="6514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148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9339" y="397808"/>
            <a:ext cx="7623544" cy="1015663"/>
          </a:xfrm>
          <a:prstGeom prst="rect">
            <a:avLst/>
          </a:prstGeom>
          <a:noFill/>
        </p:spPr>
        <p:txBody>
          <a:bodyPr wrap="square" rtlCol="0">
            <a:spAutoFit/>
          </a:bodyPr>
          <a:lstStyle/>
          <a:p>
            <a:r>
              <a:rPr lang="en-US" sz="6000" dirty="0">
                <a:solidFill>
                  <a:srgbClr val="0070C0"/>
                </a:solidFill>
              </a:rPr>
              <a:t>Questions &amp; Discussion</a:t>
            </a:r>
          </a:p>
        </p:txBody>
      </p:sp>
    </p:spTree>
    <p:extLst>
      <p:ext uri="{BB962C8B-B14F-4D97-AF65-F5344CB8AC3E}">
        <p14:creationId xmlns:p14="http://schemas.microsoft.com/office/powerpoint/2010/main" val="3240216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Appointment Experience Process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45" y="1450315"/>
            <a:ext cx="212407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796" y="1450315"/>
            <a:ext cx="212407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183" y="1450315"/>
            <a:ext cx="212407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2543720" y="2928492"/>
            <a:ext cx="879102" cy="5189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5662871" y="2928492"/>
            <a:ext cx="879102" cy="51898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97708" y="4547227"/>
            <a:ext cx="2977978" cy="707886"/>
          </a:xfrm>
          <a:prstGeom prst="rect">
            <a:avLst/>
          </a:prstGeom>
          <a:noFill/>
        </p:spPr>
        <p:txBody>
          <a:bodyPr wrap="square" rtlCol="0">
            <a:spAutoFit/>
          </a:bodyPr>
          <a:lstStyle/>
          <a:p>
            <a:pPr algn="ctr"/>
            <a:r>
              <a:rPr lang="en-US" sz="2000" b="1" dirty="0">
                <a:solidFill>
                  <a:schemeClr val="tx2"/>
                </a:solidFill>
              </a:rPr>
              <a:t>Reception/Intake</a:t>
            </a:r>
          </a:p>
          <a:p>
            <a:pPr algn="ctr"/>
            <a:r>
              <a:rPr lang="en-US" sz="2000" b="1" dirty="0">
                <a:solidFill>
                  <a:schemeClr val="tx2"/>
                </a:solidFill>
              </a:rPr>
              <a:t>Account Initiation/Update</a:t>
            </a:r>
          </a:p>
        </p:txBody>
      </p:sp>
      <p:sp>
        <p:nvSpPr>
          <p:cNvPr id="10" name="TextBox 9"/>
          <p:cNvSpPr txBox="1"/>
          <p:nvPr/>
        </p:nvSpPr>
        <p:spPr>
          <a:xfrm>
            <a:off x="3450527" y="4547227"/>
            <a:ext cx="2212344" cy="400110"/>
          </a:xfrm>
          <a:prstGeom prst="rect">
            <a:avLst/>
          </a:prstGeom>
          <a:noFill/>
        </p:spPr>
        <p:txBody>
          <a:bodyPr wrap="square" rtlCol="0">
            <a:spAutoFit/>
          </a:bodyPr>
          <a:lstStyle/>
          <a:p>
            <a:pPr algn="ctr"/>
            <a:r>
              <a:rPr lang="en-US" sz="2000" b="1" dirty="0">
                <a:solidFill>
                  <a:schemeClr val="tx2"/>
                </a:solidFill>
              </a:rPr>
              <a:t>Clinical Care</a:t>
            </a:r>
          </a:p>
        </p:txBody>
      </p:sp>
      <p:cxnSp>
        <p:nvCxnSpPr>
          <p:cNvPr id="12" name="Straight Connector 11"/>
          <p:cNvCxnSpPr>
            <a:stCxn id="7" idx="1"/>
            <a:endCxn id="7" idx="3"/>
          </p:cNvCxnSpPr>
          <p:nvPr/>
        </p:nvCxnSpPr>
        <p:spPr>
          <a:xfrm>
            <a:off x="197708" y="4901170"/>
            <a:ext cx="2977978"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400800" y="4547227"/>
            <a:ext cx="2557849" cy="707886"/>
          </a:xfrm>
          <a:prstGeom prst="rect">
            <a:avLst/>
          </a:prstGeom>
          <a:noFill/>
        </p:spPr>
        <p:txBody>
          <a:bodyPr wrap="square" rtlCol="0">
            <a:spAutoFit/>
          </a:bodyPr>
          <a:lstStyle/>
          <a:p>
            <a:pPr algn="ctr"/>
            <a:r>
              <a:rPr lang="en-US" sz="2000" b="1" dirty="0">
                <a:solidFill>
                  <a:schemeClr val="tx2"/>
                </a:solidFill>
              </a:rPr>
              <a:t>Patient Coordination</a:t>
            </a:r>
          </a:p>
          <a:p>
            <a:pPr algn="ctr"/>
            <a:r>
              <a:rPr lang="en-US" sz="2000" b="1" dirty="0">
                <a:solidFill>
                  <a:schemeClr val="tx2"/>
                </a:solidFill>
              </a:rPr>
              <a:t>Account Management</a:t>
            </a:r>
          </a:p>
        </p:txBody>
      </p:sp>
      <p:cxnSp>
        <p:nvCxnSpPr>
          <p:cNvPr id="18" name="Straight Connector 17"/>
          <p:cNvCxnSpPr>
            <a:stCxn id="14" idx="1"/>
            <a:endCxn id="14" idx="3"/>
          </p:cNvCxnSpPr>
          <p:nvPr/>
        </p:nvCxnSpPr>
        <p:spPr>
          <a:xfrm>
            <a:off x="6400800" y="4901170"/>
            <a:ext cx="2557849"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213820" y="2802865"/>
            <a:ext cx="535724"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a:t>
            </a:r>
          </a:p>
        </p:txBody>
      </p:sp>
      <p:sp>
        <p:nvSpPr>
          <p:cNvPr id="22" name="Rectangle 21"/>
          <p:cNvSpPr/>
          <p:nvPr/>
        </p:nvSpPr>
        <p:spPr>
          <a:xfrm>
            <a:off x="4332971" y="2833698"/>
            <a:ext cx="535724" cy="923330"/>
          </a:xfrm>
          <a:prstGeom prst="rect">
            <a:avLst/>
          </a:prstGeom>
          <a:no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3" name="Rectangle 22"/>
          <p:cNvSpPr/>
          <p:nvPr/>
        </p:nvSpPr>
        <p:spPr>
          <a:xfrm>
            <a:off x="7411862" y="2833698"/>
            <a:ext cx="535724" cy="923330"/>
          </a:xfrm>
          <a:prstGeom prst="rect">
            <a:avLst/>
          </a:prstGeom>
          <a:no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96738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19" y="790638"/>
            <a:ext cx="8854090" cy="3484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rot="10800000">
            <a:off x="3181861" y="4274856"/>
            <a:ext cx="1000897" cy="132217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rot="10800000">
            <a:off x="918519" y="4274856"/>
            <a:ext cx="1000897" cy="132217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108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45" y="1450315"/>
            <a:ext cx="212407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796" y="1450315"/>
            <a:ext cx="212407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183" y="1450315"/>
            <a:ext cx="212407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97708" y="4547227"/>
            <a:ext cx="2977978" cy="707886"/>
          </a:xfrm>
          <a:prstGeom prst="rect">
            <a:avLst/>
          </a:prstGeom>
          <a:noFill/>
        </p:spPr>
        <p:txBody>
          <a:bodyPr wrap="square" rtlCol="0">
            <a:spAutoFit/>
          </a:bodyPr>
          <a:lstStyle/>
          <a:p>
            <a:pPr algn="ctr"/>
            <a:r>
              <a:rPr lang="en-US" sz="2000" b="1" dirty="0">
                <a:solidFill>
                  <a:schemeClr val="tx2"/>
                </a:solidFill>
              </a:rPr>
              <a:t>Reception/Intake</a:t>
            </a:r>
          </a:p>
          <a:p>
            <a:pPr algn="ctr"/>
            <a:r>
              <a:rPr lang="en-US" sz="2000" b="1" dirty="0">
                <a:solidFill>
                  <a:schemeClr val="tx2"/>
                </a:solidFill>
              </a:rPr>
              <a:t>Account Initiation/Update</a:t>
            </a:r>
          </a:p>
        </p:txBody>
      </p:sp>
      <p:sp>
        <p:nvSpPr>
          <p:cNvPr id="10" name="TextBox 9"/>
          <p:cNvSpPr txBox="1"/>
          <p:nvPr/>
        </p:nvSpPr>
        <p:spPr>
          <a:xfrm>
            <a:off x="3450527" y="4547227"/>
            <a:ext cx="2212344" cy="400110"/>
          </a:xfrm>
          <a:prstGeom prst="rect">
            <a:avLst/>
          </a:prstGeom>
          <a:noFill/>
        </p:spPr>
        <p:txBody>
          <a:bodyPr wrap="square" rtlCol="0">
            <a:spAutoFit/>
          </a:bodyPr>
          <a:lstStyle/>
          <a:p>
            <a:pPr algn="ctr"/>
            <a:r>
              <a:rPr lang="en-US" sz="2000" b="1" dirty="0">
                <a:solidFill>
                  <a:schemeClr val="tx2"/>
                </a:solidFill>
              </a:rPr>
              <a:t>Clinical Care</a:t>
            </a:r>
          </a:p>
        </p:txBody>
      </p:sp>
      <p:cxnSp>
        <p:nvCxnSpPr>
          <p:cNvPr id="12" name="Straight Connector 11"/>
          <p:cNvCxnSpPr>
            <a:stCxn id="7" idx="1"/>
            <a:endCxn id="7" idx="3"/>
          </p:cNvCxnSpPr>
          <p:nvPr/>
        </p:nvCxnSpPr>
        <p:spPr>
          <a:xfrm>
            <a:off x="197708" y="4901170"/>
            <a:ext cx="2977978"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400800" y="4547227"/>
            <a:ext cx="2557849" cy="707886"/>
          </a:xfrm>
          <a:prstGeom prst="rect">
            <a:avLst/>
          </a:prstGeom>
          <a:noFill/>
        </p:spPr>
        <p:txBody>
          <a:bodyPr wrap="square" rtlCol="0">
            <a:spAutoFit/>
          </a:bodyPr>
          <a:lstStyle/>
          <a:p>
            <a:pPr algn="ctr"/>
            <a:r>
              <a:rPr lang="en-US" sz="2000" b="1" dirty="0">
                <a:solidFill>
                  <a:schemeClr val="tx2"/>
                </a:solidFill>
              </a:rPr>
              <a:t>Patient Coordination</a:t>
            </a:r>
          </a:p>
          <a:p>
            <a:pPr algn="ctr"/>
            <a:r>
              <a:rPr lang="en-US" sz="2000" b="1" dirty="0">
                <a:solidFill>
                  <a:schemeClr val="tx2"/>
                </a:solidFill>
              </a:rPr>
              <a:t>Account Management</a:t>
            </a:r>
          </a:p>
        </p:txBody>
      </p:sp>
      <p:cxnSp>
        <p:nvCxnSpPr>
          <p:cNvPr id="18" name="Straight Connector 17"/>
          <p:cNvCxnSpPr>
            <a:stCxn id="14" idx="1"/>
            <a:endCxn id="14" idx="3"/>
          </p:cNvCxnSpPr>
          <p:nvPr/>
        </p:nvCxnSpPr>
        <p:spPr>
          <a:xfrm>
            <a:off x="6400800" y="4901170"/>
            <a:ext cx="2557849"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213820" y="2802865"/>
            <a:ext cx="535724"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a:t>
            </a:r>
          </a:p>
        </p:txBody>
      </p:sp>
      <p:sp>
        <p:nvSpPr>
          <p:cNvPr id="22" name="Rectangle 21"/>
          <p:cNvSpPr/>
          <p:nvPr/>
        </p:nvSpPr>
        <p:spPr>
          <a:xfrm>
            <a:off x="4332971" y="2833698"/>
            <a:ext cx="535724" cy="923330"/>
          </a:xfrm>
          <a:prstGeom prst="rect">
            <a:avLst/>
          </a:prstGeom>
          <a:no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3" name="Rectangle 22"/>
          <p:cNvSpPr/>
          <p:nvPr/>
        </p:nvSpPr>
        <p:spPr>
          <a:xfrm>
            <a:off x="7411862" y="2833698"/>
            <a:ext cx="535724" cy="923330"/>
          </a:xfrm>
          <a:prstGeom prst="rect">
            <a:avLst/>
          </a:prstGeom>
          <a:no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7" name="Title 1"/>
          <p:cNvSpPr>
            <a:spLocks noGrp="1"/>
          </p:cNvSpPr>
          <p:nvPr>
            <p:ph type="title"/>
          </p:nvPr>
        </p:nvSpPr>
        <p:spPr>
          <a:xfrm>
            <a:off x="419645" y="200933"/>
            <a:ext cx="8069262" cy="630843"/>
          </a:xfrm>
        </p:spPr>
        <p:txBody>
          <a:bodyPr/>
          <a:lstStyle/>
          <a:p>
            <a:pPr algn="ctr"/>
            <a:r>
              <a:rPr lang="en-US" dirty="0"/>
              <a:t>QA-QC-QI Functioning Together</a:t>
            </a:r>
          </a:p>
        </p:txBody>
      </p:sp>
      <p:sp>
        <p:nvSpPr>
          <p:cNvPr id="29" name="Freeform 28"/>
          <p:cNvSpPr/>
          <p:nvPr/>
        </p:nvSpPr>
        <p:spPr>
          <a:xfrm>
            <a:off x="1458097" y="1581665"/>
            <a:ext cx="3311611" cy="642551"/>
          </a:xfrm>
          <a:custGeom>
            <a:avLst/>
            <a:gdLst>
              <a:gd name="connsiteX0" fmla="*/ 0 w 3311611"/>
              <a:gd name="connsiteY0" fmla="*/ 605481 h 642551"/>
              <a:gd name="connsiteX1" fmla="*/ 24714 w 3311611"/>
              <a:gd name="connsiteY1" fmla="*/ 506627 h 642551"/>
              <a:gd name="connsiteX2" fmla="*/ 86498 w 3311611"/>
              <a:gd name="connsiteY2" fmla="*/ 432486 h 642551"/>
              <a:gd name="connsiteX3" fmla="*/ 123568 w 3311611"/>
              <a:gd name="connsiteY3" fmla="*/ 407773 h 642551"/>
              <a:gd name="connsiteX4" fmla="*/ 160638 w 3311611"/>
              <a:gd name="connsiteY4" fmla="*/ 370703 h 642551"/>
              <a:gd name="connsiteX5" fmla="*/ 247135 w 3311611"/>
              <a:gd name="connsiteY5" fmla="*/ 321276 h 642551"/>
              <a:gd name="connsiteX6" fmla="*/ 284206 w 3311611"/>
              <a:gd name="connsiteY6" fmla="*/ 296562 h 642551"/>
              <a:gd name="connsiteX7" fmla="*/ 333633 w 3311611"/>
              <a:gd name="connsiteY7" fmla="*/ 271849 h 642551"/>
              <a:gd name="connsiteX8" fmla="*/ 370703 w 3311611"/>
              <a:gd name="connsiteY8" fmla="*/ 247135 h 642551"/>
              <a:gd name="connsiteX9" fmla="*/ 444844 w 3311611"/>
              <a:gd name="connsiteY9" fmla="*/ 222421 h 642551"/>
              <a:gd name="connsiteX10" fmla="*/ 556054 w 3311611"/>
              <a:gd name="connsiteY10" fmla="*/ 197708 h 642551"/>
              <a:gd name="connsiteX11" fmla="*/ 593125 w 3311611"/>
              <a:gd name="connsiteY11" fmla="*/ 172994 h 642551"/>
              <a:gd name="connsiteX12" fmla="*/ 630195 w 3311611"/>
              <a:gd name="connsiteY12" fmla="*/ 160638 h 642551"/>
              <a:gd name="connsiteX13" fmla="*/ 716692 w 3311611"/>
              <a:gd name="connsiteY13" fmla="*/ 98854 h 642551"/>
              <a:gd name="connsiteX14" fmla="*/ 926757 w 3311611"/>
              <a:gd name="connsiteY14" fmla="*/ 61784 h 642551"/>
              <a:gd name="connsiteX15" fmla="*/ 1062681 w 3311611"/>
              <a:gd name="connsiteY15" fmla="*/ 24713 h 642551"/>
              <a:gd name="connsiteX16" fmla="*/ 1112108 w 3311611"/>
              <a:gd name="connsiteY16" fmla="*/ 12357 h 642551"/>
              <a:gd name="connsiteX17" fmla="*/ 1371600 w 3311611"/>
              <a:gd name="connsiteY17" fmla="*/ 0 h 642551"/>
              <a:gd name="connsiteX18" fmla="*/ 2533135 w 3311611"/>
              <a:gd name="connsiteY18" fmla="*/ 24713 h 642551"/>
              <a:gd name="connsiteX19" fmla="*/ 2607276 w 3311611"/>
              <a:gd name="connsiteY19" fmla="*/ 37070 h 642551"/>
              <a:gd name="connsiteX20" fmla="*/ 2669060 w 3311611"/>
              <a:gd name="connsiteY20" fmla="*/ 61784 h 642551"/>
              <a:gd name="connsiteX21" fmla="*/ 2767914 w 3311611"/>
              <a:gd name="connsiteY21" fmla="*/ 86497 h 642551"/>
              <a:gd name="connsiteX22" fmla="*/ 2842054 w 3311611"/>
              <a:gd name="connsiteY22" fmla="*/ 160638 h 642551"/>
              <a:gd name="connsiteX23" fmla="*/ 2916195 w 3311611"/>
              <a:gd name="connsiteY23" fmla="*/ 247135 h 642551"/>
              <a:gd name="connsiteX24" fmla="*/ 2953265 w 3311611"/>
              <a:gd name="connsiteY24" fmla="*/ 271849 h 642551"/>
              <a:gd name="connsiteX25" fmla="*/ 2990335 w 3311611"/>
              <a:gd name="connsiteY25" fmla="*/ 308919 h 642551"/>
              <a:gd name="connsiteX26" fmla="*/ 3052119 w 3311611"/>
              <a:gd name="connsiteY26" fmla="*/ 383059 h 642551"/>
              <a:gd name="connsiteX27" fmla="*/ 3101546 w 3311611"/>
              <a:gd name="connsiteY27" fmla="*/ 407773 h 642551"/>
              <a:gd name="connsiteX28" fmla="*/ 3188044 w 3311611"/>
              <a:gd name="connsiteY28" fmla="*/ 531340 h 642551"/>
              <a:gd name="connsiteX29" fmla="*/ 3274541 w 3311611"/>
              <a:gd name="connsiteY29" fmla="*/ 617838 h 642551"/>
              <a:gd name="connsiteX30" fmla="*/ 3311611 w 3311611"/>
              <a:gd name="connsiteY30" fmla="*/ 642551 h 64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11611" h="642551">
                <a:moveTo>
                  <a:pt x="0" y="605481"/>
                </a:moveTo>
                <a:cubicBezTo>
                  <a:pt x="4700" y="581979"/>
                  <a:pt x="12048" y="531959"/>
                  <a:pt x="24714" y="506627"/>
                </a:cubicBezTo>
                <a:cubicBezTo>
                  <a:pt x="38600" y="478855"/>
                  <a:pt x="63073" y="452007"/>
                  <a:pt x="86498" y="432486"/>
                </a:cubicBezTo>
                <a:cubicBezTo>
                  <a:pt x="97907" y="422979"/>
                  <a:pt x="112159" y="417280"/>
                  <a:pt x="123568" y="407773"/>
                </a:cubicBezTo>
                <a:cubicBezTo>
                  <a:pt x="136993" y="396586"/>
                  <a:pt x="147213" y="381890"/>
                  <a:pt x="160638" y="370703"/>
                </a:cubicBezTo>
                <a:cubicBezTo>
                  <a:pt x="193484" y="343331"/>
                  <a:pt x="208674" y="343253"/>
                  <a:pt x="247135" y="321276"/>
                </a:cubicBezTo>
                <a:cubicBezTo>
                  <a:pt x="260030" y="313908"/>
                  <a:pt x="271311" y="303930"/>
                  <a:pt x="284206" y="296562"/>
                </a:cubicBezTo>
                <a:cubicBezTo>
                  <a:pt x="300199" y="287423"/>
                  <a:pt x="317640" y="280988"/>
                  <a:pt x="333633" y="271849"/>
                </a:cubicBezTo>
                <a:cubicBezTo>
                  <a:pt x="346527" y="264481"/>
                  <a:pt x="357132" y="253167"/>
                  <a:pt x="370703" y="247135"/>
                </a:cubicBezTo>
                <a:cubicBezTo>
                  <a:pt x="394508" y="236555"/>
                  <a:pt x="419571" y="228739"/>
                  <a:pt x="444844" y="222421"/>
                </a:cubicBezTo>
                <a:cubicBezTo>
                  <a:pt x="514646" y="204972"/>
                  <a:pt x="477618" y="213396"/>
                  <a:pt x="556054" y="197708"/>
                </a:cubicBezTo>
                <a:cubicBezTo>
                  <a:pt x="568411" y="189470"/>
                  <a:pt x="579842" y="179636"/>
                  <a:pt x="593125" y="172994"/>
                </a:cubicBezTo>
                <a:cubicBezTo>
                  <a:pt x="604775" y="167169"/>
                  <a:pt x="620024" y="168775"/>
                  <a:pt x="630195" y="160638"/>
                </a:cubicBezTo>
                <a:cubicBezTo>
                  <a:pt x="697197" y="107036"/>
                  <a:pt x="596334" y="126208"/>
                  <a:pt x="716692" y="98854"/>
                </a:cubicBezTo>
                <a:cubicBezTo>
                  <a:pt x="786027" y="83096"/>
                  <a:pt x="926757" y="61784"/>
                  <a:pt x="926757" y="61784"/>
                </a:cubicBezTo>
                <a:cubicBezTo>
                  <a:pt x="1042475" y="23211"/>
                  <a:pt x="957896" y="47998"/>
                  <a:pt x="1062681" y="24713"/>
                </a:cubicBezTo>
                <a:cubicBezTo>
                  <a:pt x="1079259" y="21029"/>
                  <a:pt x="1095179" y="13711"/>
                  <a:pt x="1112108" y="12357"/>
                </a:cubicBezTo>
                <a:cubicBezTo>
                  <a:pt x="1198428" y="5452"/>
                  <a:pt x="1285103" y="4119"/>
                  <a:pt x="1371600" y="0"/>
                </a:cubicBezTo>
                <a:lnTo>
                  <a:pt x="2533135" y="24713"/>
                </a:lnTo>
                <a:cubicBezTo>
                  <a:pt x="2558178" y="25464"/>
                  <a:pt x="2583104" y="30478"/>
                  <a:pt x="2607276" y="37070"/>
                </a:cubicBezTo>
                <a:cubicBezTo>
                  <a:pt x="2628676" y="42906"/>
                  <a:pt x="2647814" y="55410"/>
                  <a:pt x="2669060" y="61784"/>
                </a:cubicBezTo>
                <a:cubicBezTo>
                  <a:pt x="2967224" y="151232"/>
                  <a:pt x="2572244" y="21272"/>
                  <a:pt x="2767914" y="86497"/>
                </a:cubicBezTo>
                <a:cubicBezTo>
                  <a:pt x="2811418" y="151753"/>
                  <a:pt x="2770530" y="99332"/>
                  <a:pt x="2842054" y="160638"/>
                </a:cubicBezTo>
                <a:cubicBezTo>
                  <a:pt x="2936212" y="241345"/>
                  <a:pt x="2818524" y="149463"/>
                  <a:pt x="2916195" y="247135"/>
                </a:cubicBezTo>
                <a:cubicBezTo>
                  <a:pt x="2926696" y="257636"/>
                  <a:pt x="2941856" y="262342"/>
                  <a:pt x="2953265" y="271849"/>
                </a:cubicBezTo>
                <a:cubicBezTo>
                  <a:pt x="2966690" y="283036"/>
                  <a:pt x="2979148" y="295494"/>
                  <a:pt x="2990335" y="308919"/>
                </a:cubicBezTo>
                <a:cubicBezTo>
                  <a:pt x="3022211" y="347170"/>
                  <a:pt x="3007526" y="351207"/>
                  <a:pt x="3052119" y="383059"/>
                </a:cubicBezTo>
                <a:cubicBezTo>
                  <a:pt x="3067108" y="393766"/>
                  <a:pt x="3085070" y="399535"/>
                  <a:pt x="3101546" y="407773"/>
                </a:cubicBezTo>
                <a:cubicBezTo>
                  <a:pt x="3116221" y="429786"/>
                  <a:pt x="3165169" y="506178"/>
                  <a:pt x="3188044" y="531340"/>
                </a:cubicBezTo>
                <a:cubicBezTo>
                  <a:pt x="3215472" y="561511"/>
                  <a:pt x="3240614" y="595220"/>
                  <a:pt x="3274541" y="617838"/>
                </a:cubicBezTo>
                <a:lnTo>
                  <a:pt x="3311611" y="642551"/>
                </a:ln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reeform 29"/>
          <p:cNvSpPr/>
          <p:nvPr/>
        </p:nvSpPr>
        <p:spPr>
          <a:xfrm>
            <a:off x="4213654" y="1556951"/>
            <a:ext cx="3348681" cy="766119"/>
          </a:xfrm>
          <a:custGeom>
            <a:avLst/>
            <a:gdLst>
              <a:gd name="connsiteX0" fmla="*/ 0 w 3348681"/>
              <a:gd name="connsiteY0" fmla="*/ 766119 h 766119"/>
              <a:gd name="connsiteX1" fmla="*/ 74141 w 3348681"/>
              <a:gd name="connsiteY1" fmla="*/ 679622 h 766119"/>
              <a:gd name="connsiteX2" fmla="*/ 98854 w 3348681"/>
              <a:gd name="connsiteY2" fmla="*/ 630195 h 766119"/>
              <a:gd name="connsiteX3" fmla="*/ 358346 w 3348681"/>
              <a:gd name="connsiteY3" fmla="*/ 444844 h 766119"/>
              <a:gd name="connsiteX4" fmla="*/ 531341 w 3348681"/>
              <a:gd name="connsiteY4" fmla="*/ 333633 h 766119"/>
              <a:gd name="connsiteX5" fmla="*/ 605481 w 3348681"/>
              <a:gd name="connsiteY5" fmla="*/ 284206 h 766119"/>
              <a:gd name="connsiteX6" fmla="*/ 691978 w 3348681"/>
              <a:gd name="connsiteY6" fmla="*/ 247135 h 766119"/>
              <a:gd name="connsiteX7" fmla="*/ 790832 w 3348681"/>
              <a:gd name="connsiteY7" fmla="*/ 210065 h 766119"/>
              <a:gd name="connsiteX8" fmla="*/ 864973 w 3348681"/>
              <a:gd name="connsiteY8" fmla="*/ 172995 h 766119"/>
              <a:gd name="connsiteX9" fmla="*/ 951470 w 3348681"/>
              <a:gd name="connsiteY9" fmla="*/ 123568 h 766119"/>
              <a:gd name="connsiteX10" fmla="*/ 1062681 w 3348681"/>
              <a:gd name="connsiteY10" fmla="*/ 86498 h 766119"/>
              <a:gd name="connsiteX11" fmla="*/ 1161535 w 3348681"/>
              <a:gd name="connsiteY11" fmla="*/ 49427 h 766119"/>
              <a:gd name="connsiteX12" fmla="*/ 1235676 w 3348681"/>
              <a:gd name="connsiteY12" fmla="*/ 37071 h 766119"/>
              <a:gd name="connsiteX13" fmla="*/ 1445741 w 3348681"/>
              <a:gd name="connsiteY13" fmla="*/ 0 h 766119"/>
              <a:gd name="connsiteX14" fmla="*/ 2051222 w 3348681"/>
              <a:gd name="connsiteY14" fmla="*/ 24714 h 766119"/>
              <a:gd name="connsiteX15" fmla="*/ 2236573 w 3348681"/>
              <a:gd name="connsiteY15" fmla="*/ 49427 h 766119"/>
              <a:gd name="connsiteX16" fmla="*/ 2384854 w 3348681"/>
              <a:gd name="connsiteY16" fmla="*/ 98854 h 766119"/>
              <a:gd name="connsiteX17" fmla="*/ 2421924 w 3348681"/>
              <a:gd name="connsiteY17" fmla="*/ 111211 h 766119"/>
              <a:gd name="connsiteX18" fmla="*/ 2458995 w 3348681"/>
              <a:gd name="connsiteY18" fmla="*/ 123568 h 766119"/>
              <a:gd name="connsiteX19" fmla="*/ 2570205 w 3348681"/>
              <a:gd name="connsiteY19" fmla="*/ 185352 h 766119"/>
              <a:gd name="connsiteX20" fmla="*/ 2619632 w 3348681"/>
              <a:gd name="connsiteY20" fmla="*/ 210065 h 766119"/>
              <a:gd name="connsiteX21" fmla="*/ 2669060 w 3348681"/>
              <a:gd name="connsiteY21" fmla="*/ 247135 h 766119"/>
              <a:gd name="connsiteX22" fmla="*/ 2730843 w 3348681"/>
              <a:gd name="connsiteY22" fmla="*/ 271849 h 766119"/>
              <a:gd name="connsiteX23" fmla="*/ 2829697 w 3348681"/>
              <a:gd name="connsiteY23" fmla="*/ 333633 h 766119"/>
              <a:gd name="connsiteX24" fmla="*/ 2866768 w 3348681"/>
              <a:gd name="connsiteY24" fmla="*/ 370703 h 766119"/>
              <a:gd name="connsiteX25" fmla="*/ 2940908 w 3348681"/>
              <a:gd name="connsiteY25" fmla="*/ 420130 h 766119"/>
              <a:gd name="connsiteX26" fmla="*/ 3002692 w 3348681"/>
              <a:gd name="connsiteY26" fmla="*/ 481914 h 766119"/>
              <a:gd name="connsiteX27" fmla="*/ 3101546 w 3348681"/>
              <a:gd name="connsiteY27" fmla="*/ 543698 h 766119"/>
              <a:gd name="connsiteX28" fmla="*/ 3225114 w 3348681"/>
              <a:gd name="connsiteY28" fmla="*/ 654908 h 766119"/>
              <a:gd name="connsiteX29" fmla="*/ 3274541 w 3348681"/>
              <a:gd name="connsiteY29" fmla="*/ 667265 h 766119"/>
              <a:gd name="connsiteX30" fmla="*/ 3348681 w 3348681"/>
              <a:gd name="connsiteY30" fmla="*/ 729049 h 76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48681" h="766119">
                <a:moveTo>
                  <a:pt x="0" y="766119"/>
                </a:moveTo>
                <a:cubicBezTo>
                  <a:pt x="150157" y="515854"/>
                  <a:pt x="-48117" y="826330"/>
                  <a:pt x="74141" y="679622"/>
                </a:cubicBezTo>
                <a:cubicBezTo>
                  <a:pt x="85933" y="665471"/>
                  <a:pt x="85829" y="643220"/>
                  <a:pt x="98854" y="630195"/>
                </a:cubicBezTo>
                <a:cubicBezTo>
                  <a:pt x="149519" y="579530"/>
                  <a:pt x="306888" y="478292"/>
                  <a:pt x="358346" y="444844"/>
                </a:cubicBezTo>
                <a:cubicBezTo>
                  <a:pt x="668412" y="243301"/>
                  <a:pt x="282675" y="499410"/>
                  <a:pt x="531341" y="333633"/>
                </a:cubicBezTo>
                <a:cubicBezTo>
                  <a:pt x="556054" y="317157"/>
                  <a:pt x="578181" y="295906"/>
                  <a:pt x="605481" y="284206"/>
                </a:cubicBezTo>
                <a:cubicBezTo>
                  <a:pt x="634313" y="271849"/>
                  <a:pt x="662853" y="258785"/>
                  <a:pt x="691978" y="247135"/>
                </a:cubicBezTo>
                <a:cubicBezTo>
                  <a:pt x="724653" y="234065"/>
                  <a:pt x="758485" y="223928"/>
                  <a:pt x="790832" y="210065"/>
                </a:cubicBezTo>
                <a:cubicBezTo>
                  <a:pt x="816229" y="199181"/>
                  <a:pt x="840645" y="186095"/>
                  <a:pt x="864973" y="172995"/>
                </a:cubicBezTo>
                <a:cubicBezTo>
                  <a:pt x="894211" y="157251"/>
                  <a:pt x="921047" y="136878"/>
                  <a:pt x="951470" y="123568"/>
                </a:cubicBezTo>
                <a:cubicBezTo>
                  <a:pt x="987269" y="107906"/>
                  <a:pt x="1025833" y="99503"/>
                  <a:pt x="1062681" y="86498"/>
                </a:cubicBezTo>
                <a:cubicBezTo>
                  <a:pt x="1095867" y="74785"/>
                  <a:pt x="1127697" y="59095"/>
                  <a:pt x="1161535" y="49427"/>
                </a:cubicBezTo>
                <a:cubicBezTo>
                  <a:pt x="1185626" y="42544"/>
                  <a:pt x="1211263" y="42705"/>
                  <a:pt x="1235676" y="37071"/>
                </a:cubicBezTo>
                <a:cubicBezTo>
                  <a:pt x="1415051" y="-4323"/>
                  <a:pt x="1219066" y="22668"/>
                  <a:pt x="1445741" y="0"/>
                </a:cubicBezTo>
                <a:lnTo>
                  <a:pt x="2051222" y="24714"/>
                </a:lnTo>
                <a:cubicBezTo>
                  <a:pt x="2088424" y="26606"/>
                  <a:pt x="2188621" y="35324"/>
                  <a:pt x="2236573" y="49427"/>
                </a:cubicBezTo>
                <a:cubicBezTo>
                  <a:pt x="2286557" y="64128"/>
                  <a:pt x="2335427" y="82378"/>
                  <a:pt x="2384854" y="98854"/>
                </a:cubicBezTo>
                <a:lnTo>
                  <a:pt x="2421924" y="111211"/>
                </a:lnTo>
                <a:cubicBezTo>
                  <a:pt x="2434281" y="115330"/>
                  <a:pt x="2447345" y="117743"/>
                  <a:pt x="2458995" y="123568"/>
                </a:cubicBezTo>
                <a:cubicBezTo>
                  <a:pt x="2577504" y="182821"/>
                  <a:pt x="2430564" y="107773"/>
                  <a:pt x="2570205" y="185352"/>
                </a:cubicBezTo>
                <a:cubicBezTo>
                  <a:pt x="2586307" y="194298"/>
                  <a:pt x="2604012" y="200302"/>
                  <a:pt x="2619632" y="210065"/>
                </a:cubicBezTo>
                <a:cubicBezTo>
                  <a:pt x="2637096" y="220980"/>
                  <a:pt x="2651057" y="237133"/>
                  <a:pt x="2669060" y="247135"/>
                </a:cubicBezTo>
                <a:cubicBezTo>
                  <a:pt x="2688450" y="257907"/>
                  <a:pt x="2711823" y="260437"/>
                  <a:pt x="2730843" y="271849"/>
                </a:cubicBezTo>
                <a:cubicBezTo>
                  <a:pt x="2856762" y="347401"/>
                  <a:pt x="2740956" y="304052"/>
                  <a:pt x="2829697" y="333633"/>
                </a:cubicBezTo>
                <a:cubicBezTo>
                  <a:pt x="2842054" y="345990"/>
                  <a:pt x="2852974" y="359974"/>
                  <a:pt x="2866768" y="370703"/>
                </a:cubicBezTo>
                <a:cubicBezTo>
                  <a:pt x="2890213" y="388938"/>
                  <a:pt x="2919906" y="399128"/>
                  <a:pt x="2940908" y="420130"/>
                </a:cubicBezTo>
                <a:cubicBezTo>
                  <a:pt x="2961503" y="440725"/>
                  <a:pt x="2979702" y="464033"/>
                  <a:pt x="3002692" y="481914"/>
                </a:cubicBezTo>
                <a:cubicBezTo>
                  <a:pt x="3144537" y="592237"/>
                  <a:pt x="2954650" y="410156"/>
                  <a:pt x="3101546" y="543698"/>
                </a:cubicBezTo>
                <a:cubicBezTo>
                  <a:pt x="3120316" y="560762"/>
                  <a:pt x="3182608" y="636691"/>
                  <a:pt x="3225114" y="654908"/>
                </a:cubicBezTo>
                <a:cubicBezTo>
                  <a:pt x="3240724" y="661598"/>
                  <a:pt x="3258065" y="663146"/>
                  <a:pt x="3274541" y="667265"/>
                </a:cubicBezTo>
                <a:cubicBezTo>
                  <a:pt x="3333288" y="711325"/>
                  <a:pt x="3309406" y="689772"/>
                  <a:pt x="3348681" y="729049"/>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reeform 30"/>
          <p:cNvSpPr/>
          <p:nvPr/>
        </p:nvSpPr>
        <p:spPr>
          <a:xfrm>
            <a:off x="1075038" y="1210962"/>
            <a:ext cx="6746789" cy="1062681"/>
          </a:xfrm>
          <a:custGeom>
            <a:avLst/>
            <a:gdLst>
              <a:gd name="connsiteX0" fmla="*/ 12357 w 6746789"/>
              <a:gd name="connsiteY0" fmla="*/ 1050324 h 1062681"/>
              <a:gd name="connsiteX1" fmla="*/ 0 w 6746789"/>
              <a:gd name="connsiteY1" fmla="*/ 988541 h 1062681"/>
              <a:gd name="connsiteX2" fmla="*/ 12357 w 6746789"/>
              <a:gd name="connsiteY2" fmla="*/ 939114 h 1062681"/>
              <a:gd name="connsiteX3" fmla="*/ 148281 w 6746789"/>
              <a:gd name="connsiteY3" fmla="*/ 852616 h 1062681"/>
              <a:gd name="connsiteX4" fmla="*/ 531340 w 6746789"/>
              <a:gd name="connsiteY4" fmla="*/ 630195 h 1062681"/>
              <a:gd name="connsiteX5" fmla="*/ 753762 w 6746789"/>
              <a:gd name="connsiteY5" fmla="*/ 531341 h 1062681"/>
              <a:gd name="connsiteX6" fmla="*/ 1668162 w 6746789"/>
              <a:gd name="connsiteY6" fmla="*/ 222422 h 1062681"/>
              <a:gd name="connsiteX7" fmla="*/ 2075935 w 6746789"/>
              <a:gd name="connsiteY7" fmla="*/ 111211 h 1062681"/>
              <a:gd name="connsiteX8" fmla="*/ 2236573 w 6746789"/>
              <a:gd name="connsiteY8" fmla="*/ 61784 h 1062681"/>
              <a:gd name="connsiteX9" fmla="*/ 2421924 w 6746789"/>
              <a:gd name="connsiteY9" fmla="*/ 0 h 1062681"/>
              <a:gd name="connsiteX10" fmla="*/ 2990335 w 6746789"/>
              <a:gd name="connsiteY10" fmla="*/ 24714 h 1062681"/>
              <a:gd name="connsiteX11" fmla="*/ 3150973 w 6746789"/>
              <a:gd name="connsiteY11" fmla="*/ 37070 h 1062681"/>
              <a:gd name="connsiteX12" fmla="*/ 3348681 w 6746789"/>
              <a:gd name="connsiteY12" fmla="*/ 74141 h 1062681"/>
              <a:gd name="connsiteX13" fmla="*/ 3521676 w 6746789"/>
              <a:gd name="connsiteY13" fmla="*/ 98854 h 1062681"/>
              <a:gd name="connsiteX14" fmla="*/ 3744097 w 6746789"/>
              <a:gd name="connsiteY14" fmla="*/ 123568 h 1062681"/>
              <a:gd name="connsiteX15" fmla="*/ 3793524 w 6746789"/>
              <a:gd name="connsiteY15" fmla="*/ 135924 h 1062681"/>
              <a:gd name="connsiteX16" fmla="*/ 5288692 w 6746789"/>
              <a:gd name="connsiteY16" fmla="*/ 185352 h 1062681"/>
              <a:gd name="connsiteX17" fmla="*/ 5548184 w 6746789"/>
              <a:gd name="connsiteY17" fmla="*/ 234779 h 1062681"/>
              <a:gd name="connsiteX18" fmla="*/ 5634681 w 6746789"/>
              <a:gd name="connsiteY18" fmla="*/ 259492 h 1062681"/>
              <a:gd name="connsiteX19" fmla="*/ 5733535 w 6746789"/>
              <a:gd name="connsiteY19" fmla="*/ 296562 h 1062681"/>
              <a:gd name="connsiteX20" fmla="*/ 5807676 w 6746789"/>
              <a:gd name="connsiteY20" fmla="*/ 308919 h 1062681"/>
              <a:gd name="connsiteX21" fmla="*/ 5955957 w 6746789"/>
              <a:gd name="connsiteY21" fmla="*/ 358346 h 1062681"/>
              <a:gd name="connsiteX22" fmla="*/ 6030097 w 6746789"/>
              <a:gd name="connsiteY22" fmla="*/ 383060 h 1062681"/>
              <a:gd name="connsiteX23" fmla="*/ 6203092 w 6746789"/>
              <a:gd name="connsiteY23" fmla="*/ 457200 h 1062681"/>
              <a:gd name="connsiteX24" fmla="*/ 6264876 w 6746789"/>
              <a:gd name="connsiteY24" fmla="*/ 481914 h 1062681"/>
              <a:gd name="connsiteX25" fmla="*/ 6388443 w 6746789"/>
              <a:gd name="connsiteY25" fmla="*/ 543697 h 1062681"/>
              <a:gd name="connsiteX26" fmla="*/ 6413157 w 6746789"/>
              <a:gd name="connsiteY26" fmla="*/ 580768 h 1062681"/>
              <a:gd name="connsiteX27" fmla="*/ 6437870 w 6746789"/>
              <a:gd name="connsiteY27" fmla="*/ 630195 h 1062681"/>
              <a:gd name="connsiteX28" fmla="*/ 6474940 w 6746789"/>
              <a:gd name="connsiteY28" fmla="*/ 667265 h 1062681"/>
              <a:gd name="connsiteX29" fmla="*/ 6512011 w 6746789"/>
              <a:gd name="connsiteY29" fmla="*/ 716692 h 1062681"/>
              <a:gd name="connsiteX30" fmla="*/ 6549081 w 6746789"/>
              <a:gd name="connsiteY30" fmla="*/ 753762 h 1062681"/>
              <a:gd name="connsiteX31" fmla="*/ 6623221 w 6746789"/>
              <a:gd name="connsiteY31" fmla="*/ 852616 h 1062681"/>
              <a:gd name="connsiteX32" fmla="*/ 6635578 w 6746789"/>
              <a:gd name="connsiteY32" fmla="*/ 889687 h 1062681"/>
              <a:gd name="connsiteX33" fmla="*/ 6685005 w 6746789"/>
              <a:gd name="connsiteY33" fmla="*/ 963827 h 1062681"/>
              <a:gd name="connsiteX34" fmla="*/ 6697362 w 6746789"/>
              <a:gd name="connsiteY34" fmla="*/ 1000897 h 1062681"/>
              <a:gd name="connsiteX35" fmla="*/ 6746789 w 6746789"/>
              <a:gd name="connsiteY35" fmla="*/ 1062681 h 106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46789" h="1062681">
                <a:moveTo>
                  <a:pt x="12357" y="1050324"/>
                </a:moveTo>
                <a:cubicBezTo>
                  <a:pt x="8238" y="1029730"/>
                  <a:pt x="0" y="1009543"/>
                  <a:pt x="0" y="988541"/>
                </a:cubicBezTo>
                <a:cubicBezTo>
                  <a:pt x="0" y="971558"/>
                  <a:pt x="3931" y="953859"/>
                  <a:pt x="12357" y="939114"/>
                </a:cubicBezTo>
                <a:cubicBezTo>
                  <a:pt x="39035" y="892427"/>
                  <a:pt x="110623" y="875211"/>
                  <a:pt x="148281" y="852616"/>
                </a:cubicBezTo>
                <a:cubicBezTo>
                  <a:pt x="392467" y="706105"/>
                  <a:pt x="-6442" y="869209"/>
                  <a:pt x="531340" y="630195"/>
                </a:cubicBezTo>
                <a:cubicBezTo>
                  <a:pt x="605481" y="597244"/>
                  <a:pt x="677840" y="559949"/>
                  <a:pt x="753762" y="531341"/>
                </a:cubicBezTo>
                <a:cubicBezTo>
                  <a:pt x="1058911" y="416357"/>
                  <a:pt x="1356846" y="311369"/>
                  <a:pt x="1668162" y="222422"/>
                </a:cubicBezTo>
                <a:cubicBezTo>
                  <a:pt x="1803630" y="183717"/>
                  <a:pt x="1940356" y="149527"/>
                  <a:pt x="2075935" y="111211"/>
                </a:cubicBezTo>
                <a:cubicBezTo>
                  <a:pt x="2129847" y="95975"/>
                  <a:pt x="2182222" y="75372"/>
                  <a:pt x="2236573" y="61784"/>
                </a:cubicBezTo>
                <a:cubicBezTo>
                  <a:pt x="2365859" y="29462"/>
                  <a:pt x="2304208" y="50450"/>
                  <a:pt x="2421924" y="0"/>
                </a:cubicBezTo>
                <a:lnTo>
                  <a:pt x="2990335" y="24714"/>
                </a:lnTo>
                <a:cubicBezTo>
                  <a:pt x="3043970" y="27441"/>
                  <a:pt x="3097773" y="29732"/>
                  <a:pt x="3150973" y="37070"/>
                </a:cubicBezTo>
                <a:cubicBezTo>
                  <a:pt x="3217395" y="46232"/>
                  <a:pt x="3282542" y="63118"/>
                  <a:pt x="3348681" y="74141"/>
                </a:cubicBezTo>
                <a:cubicBezTo>
                  <a:pt x="3406139" y="83717"/>
                  <a:pt x="3463875" y="91629"/>
                  <a:pt x="3521676" y="98854"/>
                </a:cubicBezTo>
                <a:cubicBezTo>
                  <a:pt x="3595697" y="108107"/>
                  <a:pt x="3744097" y="123568"/>
                  <a:pt x="3744097" y="123568"/>
                </a:cubicBezTo>
                <a:cubicBezTo>
                  <a:pt x="3760573" y="127687"/>
                  <a:pt x="3776574" y="134865"/>
                  <a:pt x="3793524" y="135924"/>
                </a:cubicBezTo>
                <a:cubicBezTo>
                  <a:pt x="4252550" y="164613"/>
                  <a:pt x="4858189" y="174170"/>
                  <a:pt x="5288692" y="185352"/>
                </a:cubicBezTo>
                <a:cubicBezTo>
                  <a:pt x="5343879" y="195386"/>
                  <a:pt x="5490800" y="221277"/>
                  <a:pt x="5548184" y="234779"/>
                </a:cubicBezTo>
                <a:cubicBezTo>
                  <a:pt x="5577373" y="241647"/>
                  <a:pt x="5606234" y="250010"/>
                  <a:pt x="5634681" y="259492"/>
                </a:cubicBezTo>
                <a:cubicBezTo>
                  <a:pt x="5653938" y="265911"/>
                  <a:pt x="5707495" y="290776"/>
                  <a:pt x="5733535" y="296562"/>
                </a:cubicBezTo>
                <a:cubicBezTo>
                  <a:pt x="5757993" y="301997"/>
                  <a:pt x="5782962" y="304800"/>
                  <a:pt x="5807676" y="308919"/>
                </a:cubicBezTo>
                <a:lnTo>
                  <a:pt x="5955957" y="358346"/>
                </a:lnTo>
                <a:cubicBezTo>
                  <a:pt x="5980670" y="366584"/>
                  <a:pt x="6006153" y="372798"/>
                  <a:pt x="6030097" y="383060"/>
                </a:cubicBezTo>
                <a:lnTo>
                  <a:pt x="6203092" y="457200"/>
                </a:lnTo>
                <a:cubicBezTo>
                  <a:pt x="6223535" y="465808"/>
                  <a:pt x="6245856" y="470502"/>
                  <a:pt x="6264876" y="481914"/>
                </a:cubicBezTo>
                <a:cubicBezTo>
                  <a:pt x="6345679" y="530396"/>
                  <a:pt x="6304360" y="510065"/>
                  <a:pt x="6388443" y="543697"/>
                </a:cubicBezTo>
                <a:cubicBezTo>
                  <a:pt x="6396681" y="556054"/>
                  <a:pt x="6405789" y="567873"/>
                  <a:pt x="6413157" y="580768"/>
                </a:cubicBezTo>
                <a:cubicBezTo>
                  <a:pt x="6422296" y="596761"/>
                  <a:pt x="6427163" y="615206"/>
                  <a:pt x="6437870" y="630195"/>
                </a:cubicBezTo>
                <a:cubicBezTo>
                  <a:pt x="6448027" y="644415"/>
                  <a:pt x="6463567" y="653997"/>
                  <a:pt x="6474940" y="667265"/>
                </a:cubicBezTo>
                <a:cubicBezTo>
                  <a:pt x="6488343" y="682902"/>
                  <a:pt x="6498608" y="701055"/>
                  <a:pt x="6512011" y="716692"/>
                </a:cubicBezTo>
                <a:cubicBezTo>
                  <a:pt x="6523384" y="729960"/>
                  <a:pt x="6538596" y="739782"/>
                  <a:pt x="6549081" y="753762"/>
                </a:cubicBezTo>
                <a:cubicBezTo>
                  <a:pt x="6641202" y="876591"/>
                  <a:pt x="6535654" y="765049"/>
                  <a:pt x="6623221" y="852616"/>
                </a:cubicBezTo>
                <a:cubicBezTo>
                  <a:pt x="6627340" y="864973"/>
                  <a:pt x="6629252" y="878301"/>
                  <a:pt x="6635578" y="889687"/>
                </a:cubicBezTo>
                <a:cubicBezTo>
                  <a:pt x="6650002" y="915651"/>
                  <a:pt x="6675612" y="935649"/>
                  <a:pt x="6685005" y="963827"/>
                </a:cubicBezTo>
                <a:cubicBezTo>
                  <a:pt x="6689124" y="976184"/>
                  <a:pt x="6691537" y="989247"/>
                  <a:pt x="6697362" y="1000897"/>
                </a:cubicBezTo>
                <a:cubicBezTo>
                  <a:pt x="6712950" y="1032074"/>
                  <a:pt x="6723802" y="1039694"/>
                  <a:pt x="6746789" y="1062681"/>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6" name="Freeform 4095"/>
          <p:cNvSpPr/>
          <p:nvPr/>
        </p:nvSpPr>
        <p:spPr>
          <a:xfrm>
            <a:off x="963817" y="1104531"/>
            <a:ext cx="6576728" cy="1218539"/>
          </a:xfrm>
          <a:custGeom>
            <a:avLst/>
            <a:gdLst>
              <a:gd name="connsiteX0" fmla="*/ 778486 w 6576728"/>
              <a:gd name="connsiteY0" fmla="*/ 1181469 h 1218539"/>
              <a:gd name="connsiteX1" fmla="*/ 753772 w 6576728"/>
              <a:gd name="connsiteY1" fmla="*/ 1119685 h 1218539"/>
              <a:gd name="connsiteX2" fmla="*/ 827913 w 6576728"/>
              <a:gd name="connsiteY2" fmla="*/ 1008474 h 1218539"/>
              <a:gd name="connsiteX3" fmla="*/ 889697 w 6576728"/>
              <a:gd name="connsiteY3" fmla="*/ 959047 h 1218539"/>
              <a:gd name="connsiteX4" fmla="*/ 1037978 w 6576728"/>
              <a:gd name="connsiteY4" fmla="*/ 897264 h 1218539"/>
              <a:gd name="connsiteX5" fmla="*/ 1112118 w 6576728"/>
              <a:gd name="connsiteY5" fmla="*/ 847837 h 1218539"/>
              <a:gd name="connsiteX6" fmla="*/ 1334540 w 6576728"/>
              <a:gd name="connsiteY6" fmla="*/ 761339 h 1218539"/>
              <a:gd name="connsiteX7" fmla="*/ 1433394 w 6576728"/>
              <a:gd name="connsiteY7" fmla="*/ 736626 h 1218539"/>
              <a:gd name="connsiteX8" fmla="*/ 1767026 w 6576728"/>
              <a:gd name="connsiteY8" fmla="*/ 600701 h 1218539"/>
              <a:gd name="connsiteX9" fmla="*/ 2001805 w 6576728"/>
              <a:gd name="connsiteY9" fmla="*/ 538918 h 1218539"/>
              <a:gd name="connsiteX10" fmla="*/ 2187156 w 6576728"/>
              <a:gd name="connsiteY10" fmla="*/ 514204 h 1218539"/>
              <a:gd name="connsiteX11" fmla="*/ 2483718 w 6576728"/>
              <a:gd name="connsiteY11" fmla="*/ 526561 h 1218539"/>
              <a:gd name="connsiteX12" fmla="*/ 2879134 w 6576728"/>
              <a:gd name="connsiteY12" fmla="*/ 588345 h 1218539"/>
              <a:gd name="connsiteX13" fmla="*/ 3002702 w 6576728"/>
              <a:gd name="connsiteY13" fmla="*/ 637772 h 1218539"/>
              <a:gd name="connsiteX14" fmla="*/ 3249837 w 6576728"/>
              <a:gd name="connsiteY14" fmla="*/ 724269 h 1218539"/>
              <a:gd name="connsiteX15" fmla="*/ 3361048 w 6576728"/>
              <a:gd name="connsiteY15" fmla="*/ 786053 h 1218539"/>
              <a:gd name="connsiteX16" fmla="*/ 3435188 w 6576728"/>
              <a:gd name="connsiteY16" fmla="*/ 810766 h 1218539"/>
              <a:gd name="connsiteX17" fmla="*/ 3496972 w 6576728"/>
              <a:gd name="connsiteY17" fmla="*/ 847837 h 1218539"/>
              <a:gd name="connsiteX18" fmla="*/ 3620540 w 6576728"/>
              <a:gd name="connsiteY18" fmla="*/ 884907 h 1218539"/>
              <a:gd name="connsiteX19" fmla="*/ 3904745 w 6576728"/>
              <a:gd name="connsiteY19" fmla="*/ 934334 h 1218539"/>
              <a:gd name="connsiteX20" fmla="*/ 4090097 w 6576728"/>
              <a:gd name="connsiteY20" fmla="*/ 996118 h 1218539"/>
              <a:gd name="connsiteX21" fmla="*/ 4164237 w 6576728"/>
              <a:gd name="connsiteY21" fmla="*/ 1020831 h 1218539"/>
              <a:gd name="connsiteX22" fmla="*/ 4324875 w 6576728"/>
              <a:gd name="connsiteY22" fmla="*/ 1070258 h 1218539"/>
              <a:gd name="connsiteX23" fmla="*/ 4411372 w 6576728"/>
              <a:gd name="connsiteY23" fmla="*/ 1033188 h 1218539"/>
              <a:gd name="connsiteX24" fmla="*/ 4473156 w 6576728"/>
              <a:gd name="connsiteY24" fmla="*/ 996118 h 1218539"/>
              <a:gd name="connsiteX25" fmla="*/ 4584367 w 6576728"/>
              <a:gd name="connsiteY25" fmla="*/ 959047 h 1218539"/>
              <a:gd name="connsiteX26" fmla="*/ 4745005 w 6576728"/>
              <a:gd name="connsiteY26" fmla="*/ 884907 h 1218539"/>
              <a:gd name="connsiteX27" fmla="*/ 4819145 w 6576728"/>
              <a:gd name="connsiteY27" fmla="*/ 872550 h 1218539"/>
              <a:gd name="connsiteX28" fmla="*/ 4893286 w 6576728"/>
              <a:gd name="connsiteY28" fmla="*/ 847837 h 1218539"/>
              <a:gd name="connsiteX29" fmla="*/ 5152778 w 6576728"/>
              <a:gd name="connsiteY29" fmla="*/ 810766 h 1218539"/>
              <a:gd name="connsiteX30" fmla="*/ 5325772 w 6576728"/>
              <a:gd name="connsiteY30" fmla="*/ 847837 h 1218539"/>
              <a:gd name="connsiteX31" fmla="*/ 5449340 w 6576728"/>
              <a:gd name="connsiteY31" fmla="*/ 872550 h 1218539"/>
              <a:gd name="connsiteX32" fmla="*/ 5758259 w 6576728"/>
              <a:gd name="connsiteY32" fmla="*/ 946691 h 1218539"/>
              <a:gd name="connsiteX33" fmla="*/ 5906540 w 6576728"/>
              <a:gd name="connsiteY33" fmla="*/ 996118 h 1218539"/>
              <a:gd name="connsiteX34" fmla="*/ 6141318 w 6576728"/>
              <a:gd name="connsiteY34" fmla="*/ 1045545 h 1218539"/>
              <a:gd name="connsiteX35" fmla="*/ 6264886 w 6576728"/>
              <a:gd name="connsiteY35" fmla="*/ 1107328 h 1218539"/>
              <a:gd name="connsiteX36" fmla="*/ 6314313 w 6576728"/>
              <a:gd name="connsiteY36" fmla="*/ 1119685 h 1218539"/>
              <a:gd name="connsiteX37" fmla="*/ 6363740 w 6576728"/>
              <a:gd name="connsiteY37" fmla="*/ 1169112 h 1218539"/>
              <a:gd name="connsiteX38" fmla="*/ 6413167 w 6576728"/>
              <a:gd name="connsiteY38" fmla="*/ 1181469 h 1218539"/>
              <a:gd name="connsiteX39" fmla="*/ 6487307 w 6576728"/>
              <a:gd name="connsiteY39" fmla="*/ 1218539 h 1218539"/>
              <a:gd name="connsiteX40" fmla="*/ 6524378 w 6576728"/>
              <a:gd name="connsiteY40" fmla="*/ 1193826 h 1218539"/>
              <a:gd name="connsiteX41" fmla="*/ 6561448 w 6576728"/>
              <a:gd name="connsiteY41" fmla="*/ 1181469 h 1218539"/>
              <a:gd name="connsiteX42" fmla="*/ 6499664 w 6576728"/>
              <a:gd name="connsiteY42" fmla="*/ 860193 h 1218539"/>
              <a:gd name="connsiteX43" fmla="*/ 6474951 w 6576728"/>
              <a:gd name="connsiteY43" fmla="*/ 823123 h 1218539"/>
              <a:gd name="connsiteX44" fmla="*/ 6437880 w 6576728"/>
              <a:gd name="connsiteY44" fmla="*/ 798410 h 1218539"/>
              <a:gd name="connsiteX45" fmla="*/ 6400810 w 6576728"/>
              <a:gd name="connsiteY45" fmla="*/ 761339 h 1218539"/>
              <a:gd name="connsiteX46" fmla="*/ 6351383 w 6576728"/>
              <a:gd name="connsiteY46" fmla="*/ 736626 h 1218539"/>
              <a:gd name="connsiteX47" fmla="*/ 6141318 w 6576728"/>
              <a:gd name="connsiteY47" fmla="*/ 575988 h 1218539"/>
              <a:gd name="connsiteX48" fmla="*/ 6054821 w 6576728"/>
              <a:gd name="connsiteY48" fmla="*/ 538918 h 1218539"/>
              <a:gd name="connsiteX49" fmla="*/ 5745902 w 6576728"/>
              <a:gd name="connsiteY49" fmla="*/ 440064 h 1218539"/>
              <a:gd name="connsiteX50" fmla="*/ 5634691 w 6576728"/>
              <a:gd name="connsiteY50" fmla="*/ 427707 h 1218539"/>
              <a:gd name="connsiteX51" fmla="*/ 5016853 w 6576728"/>
              <a:gd name="connsiteY51" fmla="*/ 464777 h 1218539"/>
              <a:gd name="connsiteX52" fmla="*/ 4942713 w 6576728"/>
              <a:gd name="connsiteY52" fmla="*/ 477134 h 1218539"/>
              <a:gd name="connsiteX53" fmla="*/ 4893286 w 6576728"/>
              <a:gd name="connsiteY53" fmla="*/ 489491 h 1218539"/>
              <a:gd name="connsiteX54" fmla="*/ 4843859 w 6576728"/>
              <a:gd name="connsiteY54" fmla="*/ 477134 h 1218539"/>
              <a:gd name="connsiteX55" fmla="*/ 4757361 w 6576728"/>
              <a:gd name="connsiteY55" fmla="*/ 452420 h 1218539"/>
              <a:gd name="connsiteX56" fmla="*/ 4633794 w 6576728"/>
              <a:gd name="connsiteY56" fmla="*/ 427707 h 1218539"/>
              <a:gd name="connsiteX57" fmla="*/ 4213664 w 6576728"/>
              <a:gd name="connsiteY57" fmla="*/ 267069 h 1218539"/>
              <a:gd name="connsiteX58" fmla="*/ 3966529 w 6576728"/>
              <a:gd name="connsiteY58" fmla="*/ 180572 h 1218539"/>
              <a:gd name="connsiteX59" fmla="*/ 3200410 w 6576728"/>
              <a:gd name="connsiteY59" fmla="*/ 44647 h 1218539"/>
              <a:gd name="connsiteX60" fmla="*/ 2767924 w 6576728"/>
              <a:gd name="connsiteY60" fmla="*/ 19934 h 1218539"/>
              <a:gd name="connsiteX61" fmla="*/ 2557859 w 6576728"/>
              <a:gd name="connsiteY61" fmla="*/ 106431 h 1218539"/>
              <a:gd name="connsiteX62" fmla="*/ 2421934 w 6576728"/>
              <a:gd name="connsiteY62" fmla="*/ 155858 h 1218539"/>
              <a:gd name="connsiteX63" fmla="*/ 2162442 w 6576728"/>
              <a:gd name="connsiteY63" fmla="*/ 304139 h 1218539"/>
              <a:gd name="connsiteX64" fmla="*/ 2051232 w 6576728"/>
              <a:gd name="connsiteY64" fmla="*/ 341210 h 1218539"/>
              <a:gd name="connsiteX65" fmla="*/ 1964734 w 6576728"/>
              <a:gd name="connsiteY65" fmla="*/ 378280 h 1218539"/>
              <a:gd name="connsiteX66" fmla="*/ 1865880 w 6576728"/>
              <a:gd name="connsiteY66" fmla="*/ 402993 h 1218539"/>
              <a:gd name="connsiteX67" fmla="*/ 1210972 w 6576728"/>
              <a:gd name="connsiteY67" fmla="*/ 440064 h 1218539"/>
              <a:gd name="connsiteX68" fmla="*/ 1112118 w 6576728"/>
              <a:gd name="connsiteY68" fmla="*/ 464777 h 1218539"/>
              <a:gd name="connsiteX69" fmla="*/ 1037978 w 6576728"/>
              <a:gd name="connsiteY69" fmla="*/ 477134 h 1218539"/>
              <a:gd name="connsiteX70" fmla="*/ 939124 w 6576728"/>
              <a:gd name="connsiteY70" fmla="*/ 526561 h 1218539"/>
              <a:gd name="connsiteX71" fmla="*/ 902053 w 6576728"/>
              <a:gd name="connsiteY71" fmla="*/ 538918 h 1218539"/>
              <a:gd name="connsiteX72" fmla="*/ 840269 w 6576728"/>
              <a:gd name="connsiteY72" fmla="*/ 600701 h 1218539"/>
              <a:gd name="connsiteX73" fmla="*/ 729059 w 6576728"/>
              <a:gd name="connsiteY73" fmla="*/ 613058 h 1218539"/>
              <a:gd name="connsiteX74" fmla="*/ 667275 w 6576728"/>
              <a:gd name="connsiteY74" fmla="*/ 625415 h 1218539"/>
              <a:gd name="connsiteX75" fmla="*/ 617848 w 6576728"/>
              <a:gd name="connsiteY75" fmla="*/ 650128 h 1218539"/>
              <a:gd name="connsiteX76" fmla="*/ 518994 w 6576728"/>
              <a:gd name="connsiteY76" fmla="*/ 674842 h 1218539"/>
              <a:gd name="connsiteX77" fmla="*/ 469567 w 6576728"/>
              <a:gd name="connsiteY77" fmla="*/ 711912 h 1218539"/>
              <a:gd name="connsiteX78" fmla="*/ 395426 w 6576728"/>
              <a:gd name="connsiteY78" fmla="*/ 736626 h 1218539"/>
              <a:gd name="connsiteX79" fmla="*/ 271859 w 6576728"/>
              <a:gd name="connsiteY79" fmla="*/ 798410 h 1218539"/>
              <a:gd name="connsiteX80" fmla="*/ 222432 w 6576728"/>
              <a:gd name="connsiteY80" fmla="*/ 823123 h 1218539"/>
              <a:gd name="connsiteX81" fmla="*/ 197718 w 6576728"/>
              <a:gd name="connsiteY81" fmla="*/ 860193 h 1218539"/>
              <a:gd name="connsiteX82" fmla="*/ 160648 w 6576728"/>
              <a:gd name="connsiteY82" fmla="*/ 872550 h 1218539"/>
              <a:gd name="connsiteX83" fmla="*/ 111221 w 6576728"/>
              <a:gd name="connsiteY83" fmla="*/ 897264 h 1218539"/>
              <a:gd name="connsiteX84" fmla="*/ 74151 w 6576728"/>
              <a:gd name="connsiteY84" fmla="*/ 946691 h 1218539"/>
              <a:gd name="connsiteX85" fmla="*/ 49437 w 6576728"/>
              <a:gd name="connsiteY85" fmla="*/ 1020831 h 1218539"/>
              <a:gd name="connsiteX86" fmla="*/ 24724 w 6576728"/>
              <a:gd name="connsiteY86" fmla="*/ 1057901 h 1218539"/>
              <a:gd name="connsiteX87" fmla="*/ 10 w 6576728"/>
              <a:gd name="connsiteY87" fmla="*/ 1144399 h 121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576728" h="1218539">
                <a:moveTo>
                  <a:pt x="778486" y="1181469"/>
                </a:moveTo>
                <a:cubicBezTo>
                  <a:pt x="770248" y="1160874"/>
                  <a:pt x="751930" y="1141790"/>
                  <a:pt x="753772" y="1119685"/>
                </a:cubicBezTo>
                <a:cubicBezTo>
                  <a:pt x="760801" y="1035337"/>
                  <a:pt x="781734" y="1043108"/>
                  <a:pt x="827913" y="1008474"/>
                </a:cubicBezTo>
                <a:cubicBezTo>
                  <a:pt x="849012" y="992650"/>
                  <a:pt x="866388" y="971387"/>
                  <a:pt x="889697" y="959047"/>
                </a:cubicBezTo>
                <a:cubicBezTo>
                  <a:pt x="937020" y="933994"/>
                  <a:pt x="993425" y="926966"/>
                  <a:pt x="1037978" y="897264"/>
                </a:cubicBezTo>
                <a:cubicBezTo>
                  <a:pt x="1062691" y="880788"/>
                  <a:pt x="1085911" y="861814"/>
                  <a:pt x="1112118" y="847837"/>
                </a:cubicBezTo>
                <a:cubicBezTo>
                  <a:pt x="1178963" y="812186"/>
                  <a:pt x="1261975" y="782682"/>
                  <a:pt x="1334540" y="761339"/>
                </a:cubicBezTo>
                <a:cubicBezTo>
                  <a:pt x="1367125" y="751755"/>
                  <a:pt x="1401543" y="748423"/>
                  <a:pt x="1433394" y="736626"/>
                </a:cubicBezTo>
                <a:cubicBezTo>
                  <a:pt x="1434334" y="736278"/>
                  <a:pt x="1699021" y="621102"/>
                  <a:pt x="1767026" y="600701"/>
                </a:cubicBezTo>
                <a:cubicBezTo>
                  <a:pt x="1873430" y="568780"/>
                  <a:pt x="1895892" y="558777"/>
                  <a:pt x="2001805" y="538918"/>
                </a:cubicBezTo>
                <a:cubicBezTo>
                  <a:pt x="2035915" y="532523"/>
                  <a:pt x="2156615" y="518022"/>
                  <a:pt x="2187156" y="514204"/>
                </a:cubicBezTo>
                <a:lnTo>
                  <a:pt x="2483718" y="526561"/>
                </a:lnTo>
                <a:cubicBezTo>
                  <a:pt x="2610375" y="533227"/>
                  <a:pt x="2760675" y="540962"/>
                  <a:pt x="2879134" y="588345"/>
                </a:cubicBezTo>
                <a:cubicBezTo>
                  <a:pt x="2920323" y="604821"/>
                  <a:pt x="2960830" y="623117"/>
                  <a:pt x="3002702" y="637772"/>
                </a:cubicBezTo>
                <a:cubicBezTo>
                  <a:pt x="3141473" y="686342"/>
                  <a:pt x="3114493" y="660159"/>
                  <a:pt x="3249837" y="724269"/>
                </a:cubicBezTo>
                <a:cubicBezTo>
                  <a:pt x="3288162" y="742423"/>
                  <a:pt x="3322620" y="768120"/>
                  <a:pt x="3361048" y="786053"/>
                </a:cubicBezTo>
                <a:cubicBezTo>
                  <a:pt x="3384654" y="797069"/>
                  <a:pt x="3411473" y="799986"/>
                  <a:pt x="3435188" y="810766"/>
                </a:cubicBezTo>
                <a:cubicBezTo>
                  <a:pt x="3457053" y="820705"/>
                  <a:pt x="3475107" y="837899"/>
                  <a:pt x="3496972" y="847837"/>
                </a:cubicBezTo>
                <a:cubicBezTo>
                  <a:pt x="3541371" y="868018"/>
                  <a:pt x="3575733" y="872687"/>
                  <a:pt x="3620540" y="884907"/>
                </a:cubicBezTo>
                <a:cubicBezTo>
                  <a:pt x="3784112" y="929517"/>
                  <a:pt x="3648013" y="902242"/>
                  <a:pt x="3904745" y="934334"/>
                </a:cubicBezTo>
                <a:cubicBezTo>
                  <a:pt x="4077784" y="999223"/>
                  <a:pt x="3930473" y="947003"/>
                  <a:pt x="4090097" y="996118"/>
                </a:cubicBezTo>
                <a:cubicBezTo>
                  <a:pt x="4114995" y="1003779"/>
                  <a:pt x="4139189" y="1013674"/>
                  <a:pt x="4164237" y="1020831"/>
                </a:cubicBezTo>
                <a:cubicBezTo>
                  <a:pt x="4322225" y="1065971"/>
                  <a:pt x="4206990" y="1023105"/>
                  <a:pt x="4324875" y="1070258"/>
                </a:cubicBezTo>
                <a:cubicBezTo>
                  <a:pt x="4353707" y="1057901"/>
                  <a:pt x="4383315" y="1047216"/>
                  <a:pt x="4411372" y="1033188"/>
                </a:cubicBezTo>
                <a:cubicBezTo>
                  <a:pt x="4432854" y="1022447"/>
                  <a:pt x="4451081" y="1005579"/>
                  <a:pt x="4473156" y="996118"/>
                </a:cubicBezTo>
                <a:cubicBezTo>
                  <a:pt x="4509072" y="980725"/>
                  <a:pt x="4548086" y="973559"/>
                  <a:pt x="4584367" y="959047"/>
                </a:cubicBezTo>
                <a:cubicBezTo>
                  <a:pt x="4668217" y="925507"/>
                  <a:pt x="4653941" y="912927"/>
                  <a:pt x="4745005" y="884907"/>
                </a:cubicBezTo>
                <a:cubicBezTo>
                  <a:pt x="4768951" y="877539"/>
                  <a:pt x="4794839" y="878627"/>
                  <a:pt x="4819145" y="872550"/>
                </a:cubicBezTo>
                <a:cubicBezTo>
                  <a:pt x="4844418" y="866232"/>
                  <a:pt x="4868013" y="854155"/>
                  <a:pt x="4893286" y="847837"/>
                </a:cubicBezTo>
                <a:cubicBezTo>
                  <a:pt x="5008613" y="819005"/>
                  <a:pt x="5032264" y="821722"/>
                  <a:pt x="5152778" y="810766"/>
                </a:cubicBezTo>
                <a:cubicBezTo>
                  <a:pt x="5329632" y="836031"/>
                  <a:pt x="5148804" y="806198"/>
                  <a:pt x="5325772" y="847837"/>
                </a:cubicBezTo>
                <a:cubicBezTo>
                  <a:pt x="5366660" y="857458"/>
                  <a:pt x="5408391" y="863190"/>
                  <a:pt x="5449340" y="872550"/>
                </a:cubicBezTo>
                <a:cubicBezTo>
                  <a:pt x="5552575" y="896146"/>
                  <a:pt x="5657796" y="913203"/>
                  <a:pt x="5758259" y="946691"/>
                </a:cubicBezTo>
                <a:cubicBezTo>
                  <a:pt x="5807686" y="963167"/>
                  <a:pt x="5856275" y="982409"/>
                  <a:pt x="5906540" y="996118"/>
                </a:cubicBezTo>
                <a:cubicBezTo>
                  <a:pt x="5979240" y="1015945"/>
                  <a:pt x="6068754" y="1022869"/>
                  <a:pt x="6141318" y="1045545"/>
                </a:cubicBezTo>
                <a:cubicBezTo>
                  <a:pt x="6415015" y="1131076"/>
                  <a:pt x="6119549" y="1045042"/>
                  <a:pt x="6264886" y="1107328"/>
                </a:cubicBezTo>
                <a:cubicBezTo>
                  <a:pt x="6280496" y="1114018"/>
                  <a:pt x="6297837" y="1115566"/>
                  <a:pt x="6314313" y="1119685"/>
                </a:cubicBezTo>
                <a:cubicBezTo>
                  <a:pt x="6330789" y="1136161"/>
                  <a:pt x="6343982" y="1156763"/>
                  <a:pt x="6363740" y="1169112"/>
                </a:cubicBezTo>
                <a:cubicBezTo>
                  <a:pt x="6378141" y="1178113"/>
                  <a:pt x="6396838" y="1176803"/>
                  <a:pt x="6413167" y="1181469"/>
                </a:cubicBezTo>
                <a:cubicBezTo>
                  <a:pt x="6457930" y="1194259"/>
                  <a:pt x="6446691" y="1191462"/>
                  <a:pt x="6487307" y="1218539"/>
                </a:cubicBezTo>
                <a:cubicBezTo>
                  <a:pt x="6499664" y="1210301"/>
                  <a:pt x="6511095" y="1200468"/>
                  <a:pt x="6524378" y="1193826"/>
                </a:cubicBezTo>
                <a:cubicBezTo>
                  <a:pt x="6536028" y="1188001"/>
                  <a:pt x="6560269" y="1194441"/>
                  <a:pt x="6561448" y="1181469"/>
                </a:cubicBezTo>
                <a:cubicBezTo>
                  <a:pt x="6585449" y="917456"/>
                  <a:pt x="6591731" y="982950"/>
                  <a:pt x="6499664" y="860193"/>
                </a:cubicBezTo>
                <a:cubicBezTo>
                  <a:pt x="6490754" y="848312"/>
                  <a:pt x="6485452" y="833624"/>
                  <a:pt x="6474951" y="823123"/>
                </a:cubicBezTo>
                <a:cubicBezTo>
                  <a:pt x="6464450" y="812622"/>
                  <a:pt x="6449289" y="807917"/>
                  <a:pt x="6437880" y="798410"/>
                </a:cubicBezTo>
                <a:cubicBezTo>
                  <a:pt x="6424455" y="787223"/>
                  <a:pt x="6415030" y="771496"/>
                  <a:pt x="6400810" y="761339"/>
                </a:cubicBezTo>
                <a:cubicBezTo>
                  <a:pt x="6385821" y="750632"/>
                  <a:pt x="6366372" y="747333"/>
                  <a:pt x="6351383" y="736626"/>
                </a:cubicBezTo>
                <a:cubicBezTo>
                  <a:pt x="6302080" y="701410"/>
                  <a:pt x="6202267" y="610816"/>
                  <a:pt x="6141318" y="575988"/>
                </a:cubicBezTo>
                <a:cubicBezTo>
                  <a:pt x="6114082" y="560425"/>
                  <a:pt x="6084033" y="550349"/>
                  <a:pt x="6054821" y="538918"/>
                </a:cubicBezTo>
                <a:cubicBezTo>
                  <a:pt x="5920951" y="486534"/>
                  <a:pt x="5872195" y="461113"/>
                  <a:pt x="5745902" y="440064"/>
                </a:cubicBezTo>
                <a:cubicBezTo>
                  <a:pt x="5709111" y="433932"/>
                  <a:pt x="5671761" y="431826"/>
                  <a:pt x="5634691" y="427707"/>
                </a:cubicBezTo>
                <a:cubicBezTo>
                  <a:pt x="5347256" y="441394"/>
                  <a:pt x="5236803" y="433355"/>
                  <a:pt x="5016853" y="464777"/>
                </a:cubicBezTo>
                <a:cubicBezTo>
                  <a:pt x="4992051" y="468320"/>
                  <a:pt x="4967281" y="472220"/>
                  <a:pt x="4942713" y="477134"/>
                </a:cubicBezTo>
                <a:cubicBezTo>
                  <a:pt x="4926060" y="480465"/>
                  <a:pt x="4909762" y="485372"/>
                  <a:pt x="4893286" y="489491"/>
                </a:cubicBezTo>
                <a:cubicBezTo>
                  <a:pt x="4876810" y="485372"/>
                  <a:pt x="4860243" y="481603"/>
                  <a:pt x="4843859" y="477134"/>
                </a:cubicBezTo>
                <a:cubicBezTo>
                  <a:pt x="4814929" y="469244"/>
                  <a:pt x="4786550" y="459288"/>
                  <a:pt x="4757361" y="452420"/>
                </a:cubicBezTo>
                <a:cubicBezTo>
                  <a:pt x="4716473" y="442799"/>
                  <a:pt x="4674983" y="435945"/>
                  <a:pt x="4633794" y="427707"/>
                </a:cubicBezTo>
                <a:cubicBezTo>
                  <a:pt x="4341304" y="291213"/>
                  <a:pt x="4552901" y="380148"/>
                  <a:pt x="4213664" y="267069"/>
                </a:cubicBezTo>
                <a:cubicBezTo>
                  <a:pt x="4130865" y="239469"/>
                  <a:pt x="4051350" y="201135"/>
                  <a:pt x="3966529" y="180572"/>
                </a:cubicBezTo>
                <a:cubicBezTo>
                  <a:pt x="3585312" y="88156"/>
                  <a:pt x="3502871" y="82455"/>
                  <a:pt x="3200410" y="44647"/>
                </a:cubicBezTo>
                <a:cubicBezTo>
                  <a:pt x="2993347" y="-11824"/>
                  <a:pt x="3060182" y="-8349"/>
                  <a:pt x="2767924" y="19934"/>
                </a:cubicBezTo>
                <a:cubicBezTo>
                  <a:pt x="2690532" y="27424"/>
                  <a:pt x="2626262" y="77115"/>
                  <a:pt x="2557859" y="106431"/>
                </a:cubicBezTo>
                <a:cubicBezTo>
                  <a:pt x="2513546" y="125422"/>
                  <a:pt x="2465055" y="134297"/>
                  <a:pt x="2421934" y="155858"/>
                </a:cubicBezTo>
                <a:cubicBezTo>
                  <a:pt x="2332828" y="200411"/>
                  <a:pt x="2256953" y="272635"/>
                  <a:pt x="2162442" y="304139"/>
                </a:cubicBezTo>
                <a:cubicBezTo>
                  <a:pt x="2125372" y="316496"/>
                  <a:pt x="2087819" y="327490"/>
                  <a:pt x="2051232" y="341210"/>
                </a:cubicBezTo>
                <a:cubicBezTo>
                  <a:pt x="2021860" y="352224"/>
                  <a:pt x="1994493" y="368360"/>
                  <a:pt x="1964734" y="378280"/>
                </a:cubicBezTo>
                <a:cubicBezTo>
                  <a:pt x="1932512" y="389021"/>
                  <a:pt x="1898976" y="395356"/>
                  <a:pt x="1865880" y="402993"/>
                </a:cubicBezTo>
                <a:cubicBezTo>
                  <a:pt x="1651472" y="452472"/>
                  <a:pt x="1429357" y="434737"/>
                  <a:pt x="1210972" y="440064"/>
                </a:cubicBezTo>
                <a:cubicBezTo>
                  <a:pt x="1178021" y="448302"/>
                  <a:pt x="1145329" y="457660"/>
                  <a:pt x="1112118" y="464777"/>
                </a:cubicBezTo>
                <a:cubicBezTo>
                  <a:pt x="1087620" y="470027"/>
                  <a:pt x="1061573" y="468707"/>
                  <a:pt x="1037978" y="477134"/>
                </a:cubicBezTo>
                <a:cubicBezTo>
                  <a:pt x="1003284" y="489525"/>
                  <a:pt x="972663" y="511316"/>
                  <a:pt x="939124" y="526561"/>
                </a:cubicBezTo>
                <a:cubicBezTo>
                  <a:pt x="927266" y="531951"/>
                  <a:pt x="914410" y="534799"/>
                  <a:pt x="902053" y="538918"/>
                </a:cubicBezTo>
                <a:cubicBezTo>
                  <a:pt x="885577" y="563633"/>
                  <a:pt x="873222" y="592463"/>
                  <a:pt x="840269" y="600701"/>
                </a:cubicBezTo>
                <a:cubicBezTo>
                  <a:pt x="804084" y="609747"/>
                  <a:pt x="765982" y="607783"/>
                  <a:pt x="729059" y="613058"/>
                </a:cubicBezTo>
                <a:cubicBezTo>
                  <a:pt x="708268" y="616028"/>
                  <a:pt x="687870" y="621296"/>
                  <a:pt x="667275" y="625415"/>
                </a:cubicBezTo>
                <a:cubicBezTo>
                  <a:pt x="650799" y="633653"/>
                  <a:pt x="635323" y="644303"/>
                  <a:pt x="617848" y="650128"/>
                </a:cubicBezTo>
                <a:cubicBezTo>
                  <a:pt x="585625" y="660869"/>
                  <a:pt x="550347" y="661778"/>
                  <a:pt x="518994" y="674842"/>
                </a:cubicBezTo>
                <a:cubicBezTo>
                  <a:pt x="499984" y="682763"/>
                  <a:pt x="487987" y="702702"/>
                  <a:pt x="469567" y="711912"/>
                </a:cubicBezTo>
                <a:cubicBezTo>
                  <a:pt x="446267" y="723562"/>
                  <a:pt x="419292" y="726184"/>
                  <a:pt x="395426" y="736626"/>
                </a:cubicBezTo>
                <a:cubicBezTo>
                  <a:pt x="353236" y="755084"/>
                  <a:pt x="313048" y="777815"/>
                  <a:pt x="271859" y="798410"/>
                </a:cubicBezTo>
                <a:lnTo>
                  <a:pt x="222432" y="823123"/>
                </a:lnTo>
                <a:cubicBezTo>
                  <a:pt x="214194" y="835480"/>
                  <a:pt x="209315" y="850916"/>
                  <a:pt x="197718" y="860193"/>
                </a:cubicBezTo>
                <a:cubicBezTo>
                  <a:pt x="187547" y="868330"/>
                  <a:pt x="172620" y="867419"/>
                  <a:pt x="160648" y="872550"/>
                </a:cubicBezTo>
                <a:cubicBezTo>
                  <a:pt x="143717" y="879806"/>
                  <a:pt x="127697" y="889026"/>
                  <a:pt x="111221" y="897264"/>
                </a:cubicBezTo>
                <a:cubicBezTo>
                  <a:pt x="98864" y="913740"/>
                  <a:pt x="83361" y="928271"/>
                  <a:pt x="74151" y="946691"/>
                </a:cubicBezTo>
                <a:cubicBezTo>
                  <a:pt x="62501" y="969991"/>
                  <a:pt x="63887" y="999156"/>
                  <a:pt x="49437" y="1020831"/>
                </a:cubicBezTo>
                <a:cubicBezTo>
                  <a:pt x="41199" y="1033188"/>
                  <a:pt x="30755" y="1044330"/>
                  <a:pt x="24724" y="1057901"/>
                </a:cubicBezTo>
                <a:cubicBezTo>
                  <a:pt x="-1293" y="1116438"/>
                  <a:pt x="10" y="1109077"/>
                  <a:pt x="10" y="1144399"/>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7" name="Freeform 4096"/>
          <p:cNvSpPr/>
          <p:nvPr/>
        </p:nvSpPr>
        <p:spPr>
          <a:xfrm>
            <a:off x="1118961" y="1272746"/>
            <a:ext cx="6814077" cy="1037968"/>
          </a:xfrm>
          <a:custGeom>
            <a:avLst/>
            <a:gdLst>
              <a:gd name="connsiteX0" fmla="*/ 833407 w 6814077"/>
              <a:gd name="connsiteY0" fmla="*/ 988540 h 1037968"/>
              <a:gd name="connsiteX1" fmla="*/ 783980 w 6814077"/>
              <a:gd name="connsiteY1" fmla="*/ 926757 h 1037968"/>
              <a:gd name="connsiteX2" fmla="*/ 932261 w 6814077"/>
              <a:gd name="connsiteY2" fmla="*/ 790832 h 1037968"/>
              <a:gd name="connsiteX3" fmla="*/ 1241180 w 6814077"/>
              <a:gd name="connsiteY3" fmla="*/ 642551 h 1037968"/>
              <a:gd name="connsiteX4" fmla="*/ 1587169 w 6814077"/>
              <a:gd name="connsiteY4" fmla="*/ 543697 h 1037968"/>
              <a:gd name="connsiteX5" fmla="*/ 2180293 w 6814077"/>
              <a:gd name="connsiteY5" fmla="*/ 469557 h 1037968"/>
              <a:gd name="connsiteX6" fmla="*/ 2489212 w 6814077"/>
              <a:gd name="connsiteY6" fmla="*/ 481913 h 1037968"/>
              <a:gd name="connsiteX7" fmla="*/ 2563353 w 6814077"/>
              <a:gd name="connsiteY7" fmla="*/ 543697 h 1037968"/>
              <a:gd name="connsiteX8" fmla="*/ 2612780 w 6814077"/>
              <a:gd name="connsiteY8" fmla="*/ 568411 h 1037968"/>
              <a:gd name="connsiteX9" fmla="*/ 2686920 w 6814077"/>
              <a:gd name="connsiteY9" fmla="*/ 605481 h 1037968"/>
              <a:gd name="connsiteX10" fmla="*/ 2736347 w 6814077"/>
              <a:gd name="connsiteY10" fmla="*/ 642551 h 1037968"/>
              <a:gd name="connsiteX11" fmla="*/ 2810488 w 6814077"/>
              <a:gd name="connsiteY11" fmla="*/ 679622 h 1037968"/>
              <a:gd name="connsiteX12" fmla="*/ 2847558 w 6814077"/>
              <a:gd name="connsiteY12" fmla="*/ 716692 h 1037968"/>
              <a:gd name="connsiteX13" fmla="*/ 2921698 w 6814077"/>
              <a:gd name="connsiteY13" fmla="*/ 766119 h 1037968"/>
              <a:gd name="connsiteX14" fmla="*/ 2958769 w 6814077"/>
              <a:gd name="connsiteY14" fmla="*/ 790832 h 1037968"/>
              <a:gd name="connsiteX15" fmla="*/ 2983482 w 6814077"/>
              <a:gd name="connsiteY15" fmla="*/ 827903 h 1037968"/>
              <a:gd name="connsiteX16" fmla="*/ 3020553 w 6814077"/>
              <a:gd name="connsiteY16" fmla="*/ 840259 h 1037968"/>
              <a:gd name="connsiteX17" fmla="*/ 3107050 w 6814077"/>
              <a:gd name="connsiteY17" fmla="*/ 926757 h 1037968"/>
              <a:gd name="connsiteX18" fmla="*/ 3156477 w 6814077"/>
              <a:gd name="connsiteY18" fmla="*/ 889686 h 1037968"/>
              <a:gd name="connsiteX19" fmla="*/ 3242974 w 6814077"/>
              <a:gd name="connsiteY19" fmla="*/ 778476 h 1037968"/>
              <a:gd name="connsiteX20" fmla="*/ 3341828 w 6814077"/>
              <a:gd name="connsiteY20" fmla="*/ 716692 h 1037968"/>
              <a:gd name="connsiteX21" fmla="*/ 3378898 w 6814077"/>
              <a:gd name="connsiteY21" fmla="*/ 679622 h 1037968"/>
              <a:gd name="connsiteX22" fmla="*/ 3453039 w 6814077"/>
              <a:gd name="connsiteY22" fmla="*/ 642551 h 1037968"/>
              <a:gd name="connsiteX23" fmla="*/ 3910239 w 6814077"/>
              <a:gd name="connsiteY23" fmla="*/ 531340 h 1037968"/>
              <a:gd name="connsiteX24" fmla="*/ 4169731 w 6814077"/>
              <a:gd name="connsiteY24" fmla="*/ 469557 h 1037968"/>
              <a:gd name="connsiteX25" fmla="*/ 4268585 w 6814077"/>
              <a:gd name="connsiteY25" fmla="*/ 444843 h 1037968"/>
              <a:gd name="connsiteX26" fmla="*/ 4355082 w 6814077"/>
              <a:gd name="connsiteY26" fmla="*/ 432486 h 1037968"/>
              <a:gd name="connsiteX27" fmla="*/ 4528077 w 6814077"/>
              <a:gd name="connsiteY27" fmla="*/ 407773 h 1037968"/>
              <a:gd name="connsiteX28" fmla="*/ 4626931 w 6814077"/>
              <a:gd name="connsiteY28" fmla="*/ 383059 h 1037968"/>
              <a:gd name="connsiteX29" fmla="*/ 4874066 w 6814077"/>
              <a:gd name="connsiteY29" fmla="*/ 420130 h 1037968"/>
              <a:gd name="connsiteX30" fmla="*/ 5059417 w 6814077"/>
              <a:gd name="connsiteY30" fmla="*/ 432486 h 1037968"/>
              <a:gd name="connsiteX31" fmla="*/ 5269482 w 6814077"/>
              <a:gd name="connsiteY31" fmla="*/ 457200 h 1037968"/>
              <a:gd name="connsiteX32" fmla="*/ 5504261 w 6814077"/>
              <a:gd name="connsiteY32" fmla="*/ 481913 h 1037968"/>
              <a:gd name="connsiteX33" fmla="*/ 5689612 w 6814077"/>
              <a:gd name="connsiteY33" fmla="*/ 518984 h 1037968"/>
              <a:gd name="connsiteX34" fmla="*/ 5850250 w 6814077"/>
              <a:gd name="connsiteY34" fmla="*/ 531340 h 1037968"/>
              <a:gd name="connsiteX35" fmla="*/ 5986174 w 6814077"/>
              <a:gd name="connsiteY35" fmla="*/ 543697 h 1037968"/>
              <a:gd name="connsiteX36" fmla="*/ 6072671 w 6814077"/>
              <a:gd name="connsiteY36" fmla="*/ 556054 h 1037968"/>
              <a:gd name="connsiteX37" fmla="*/ 6196239 w 6814077"/>
              <a:gd name="connsiteY37" fmla="*/ 580768 h 1037968"/>
              <a:gd name="connsiteX38" fmla="*/ 6282736 w 6814077"/>
              <a:gd name="connsiteY38" fmla="*/ 642551 h 1037968"/>
              <a:gd name="connsiteX39" fmla="*/ 6344520 w 6814077"/>
              <a:gd name="connsiteY39" fmla="*/ 691978 h 1037968"/>
              <a:gd name="connsiteX40" fmla="*/ 6468088 w 6814077"/>
              <a:gd name="connsiteY40" fmla="*/ 741405 h 1037968"/>
              <a:gd name="connsiteX41" fmla="*/ 6505158 w 6814077"/>
              <a:gd name="connsiteY41" fmla="*/ 790832 h 1037968"/>
              <a:gd name="connsiteX42" fmla="*/ 6542228 w 6814077"/>
              <a:gd name="connsiteY42" fmla="*/ 803189 h 1037968"/>
              <a:gd name="connsiteX43" fmla="*/ 6566942 w 6814077"/>
              <a:gd name="connsiteY43" fmla="*/ 840259 h 1037968"/>
              <a:gd name="connsiteX44" fmla="*/ 6604012 w 6814077"/>
              <a:gd name="connsiteY44" fmla="*/ 852616 h 1037968"/>
              <a:gd name="connsiteX45" fmla="*/ 6665796 w 6814077"/>
              <a:gd name="connsiteY45" fmla="*/ 889686 h 1037968"/>
              <a:gd name="connsiteX46" fmla="*/ 6715223 w 6814077"/>
              <a:gd name="connsiteY46" fmla="*/ 914400 h 1037968"/>
              <a:gd name="connsiteX47" fmla="*/ 6468088 w 6814077"/>
              <a:gd name="connsiteY47" fmla="*/ 667265 h 1037968"/>
              <a:gd name="connsiteX48" fmla="*/ 6047958 w 6814077"/>
              <a:gd name="connsiteY48" fmla="*/ 457200 h 1037968"/>
              <a:gd name="connsiteX49" fmla="*/ 5850250 w 6814077"/>
              <a:gd name="connsiteY49" fmla="*/ 358346 h 1037968"/>
              <a:gd name="connsiteX50" fmla="*/ 5627828 w 6814077"/>
              <a:gd name="connsiteY50" fmla="*/ 333632 h 1037968"/>
              <a:gd name="connsiteX51" fmla="*/ 5430120 w 6814077"/>
              <a:gd name="connsiteY51" fmla="*/ 296562 h 1037968"/>
              <a:gd name="connsiteX52" fmla="*/ 4812282 w 6814077"/>
              <a:gd name="connsiteY52" fmla="*/ 321276 h 1037968"/>
              <a:gd name="connsiteX53" fmla="*/ 4688715 w 6814077"/>
              <a:gd name="connsiteY53" fmla="*/ 345989 h 1037968"/>
              <a:gd name="connsiteX54" fmla="*/ 4503363 w 6814077"/>
              <a:gd name="connsiteY54" fmla="*/ 370703 h 1037968"/>
              <a:gd name="connsiteX55" fmla="*/ 4453936 w 6814077"/>
              <a:gd name="connsiteY55" fmla="*/ 358346 h 1037968"/>
              <a:gd name="connsiteX56" fmla="*/ 4330369 w 6814077"/>
              <a:gd name="connsiteY56" fmla="*/ 333632 h 1037968"/>
              <a:gd name="connsiteX57" fmla="*/ 3972023 w 6814077"/>
              <a:gd name="connsiteY57" fmla="*/ 222422 h 1037968"/>
              <a:gd name="connsiteX58" fmla="*/ 3700174 w 6814077"/>
              <a:gd name="connsiteY58" fmla="*/ 148281 h 1037968"/>
              <a:gd name="connsiteX59" fmla="*/ 3440682 w 6814077"/>
              <a:gd name="connsiteY59" fmla="*/ 61784 h 1037968"/>
              <a:gd name="connsiteX60" fmla="*/ 3020553 w 6814077"/>
              <a:gd name="connsiteY60" fmla="*/ 0 h 1037968"/>
              <a:gd name="connsiteX61" fmla="*/ 2662207 w 6814077"/>
              <a:gd name="connsiteY61" fmla="*/ 12357 h 1037968"/>
              <a:gd name="connsiteX62" fmla="*/ 2625136 w 6814077"/>
              <a:gd name="connsiteY62" fmla="*/ 24713 h 1037968"/>
              <a:gd name="connsiteX63" fmla="*/ 2415071 w 6814077"/>
              <a:gd name="connsiteY63" fmla="*/ 37070 h 1037968"/>
              <a:gd name="connsiteX64" fmla="*/ 2279147 w 6814077"/>
              <a:gd name="connsiteY64" fmla="*/ 74140 h 1037968"/>
              <a:gd name="connsiteX65" fmla="*/ 1970228 w 6814077"/>
              <a:gd name="connsiteY65" fmla="*/ 123568 h 1037968"/>
              <a:gd name="connsiteX66" fmla="*/ 1611882 w 6814077"/>
              <a:gd name="connsiteY66" fmla="*/ 210065 h 1037968"/>
              <a:gd name="connsiteX67" fmla="*/ 1253536 w 6814077"/>
              <a:gd name="connsiteY67" fmla="*/ 296562 h 1037968"/>
              <a:gd name="connsiteX68" fmla="*/ 1167039 w 6814077"/>
              <a:gd name="connsiteY68" fmla="*/ 345989 h 1037968"/>
              <a:gd name="connsiteX69" fmla="*/ 1105255 w 6814077"/>
              <a:gd name="connsiteY69" fmla="*/ 358346 h 1037968"/>
              <a:gd name="connsiteX70" fmla="*/ 1068185 w 6814077"/>
              <a:gd name="connsiteY70" fmla="*/ 370703 h 1037968"/>
              <a:gd name="connsiteX71" fmla="*/ 882834 w 6814077"/>
              <a:gd name="connsiteY71" fmla="*/ 395416 h 1037968"/>
              <a:gd name="connsiteX72" fmla="*/ 672769 w 6814077"/>
              <a:gd name="connsiteY72" fmla="*/ 556054 h 1037968"/>
              <a:gd name="connsiteX73" fmla="*/ 437990 w 6814077"/>
              <a:gd name="connsiteY73" fmla="*/ 704335 h 1037968"/>
              <a:gd name="connsiteX74" fmla="*/ 215569 w 6814077"/>
              <a:gd name="connsiteY74" fmla="*/ 815546 h 1037968"/>
              <a:gd name="connsiteX75" fmla="*/ 166142 w 6814077"/>
              <a:gd name="connsiteY75" fmla="*/ 827903 h 1037968"/>
              <a:gd name="connsiteX76" fmla="*/ 79644 w 6814077"/>
              <a:gd name="connsiteY76" fmla="*/ 877330 h 1037968"/>
              <a:gd name="connsiteX77" fmla="*/ 42574 w 6814077"/>
              <a:gd name="connsiteY77" fmla="*/ 889686 h 1037968"/>
              <a:gd name="connsiteX78" fmla="*/ 141428 w 6814077"/>
              <a:gd name="connsiteY78" fmla="*/ 926757 h 1037968"/>
              <a:gd name="connsiteX79" fmla="*/ 561558 w 6814077"/>
              <a:gd name="connsiteY79" fmla="*/ 939113 h 1037968"/>
              <a:gd name="connsiteX80" fmla="*/ 969331 w 6814077"/>
              <a:gd name="connsiteY80" fmla="*/ 926757 h 1037968"/>
              <a:gd name="connsiteX81" fmla="*/ 1043471 w 6814077"/>
              <a:gd name="connsiteY81" fmla="*/ 902043 h 1037968"/>
              <a:gd name="connsiteX82" fmla="*/ 1167039 w 6814077"/>
              <a:gd name="connsiteY82" fmla="*/ 864973 h 1037968"/>
              <a:gd name="connsiteX83" fmla="*/ 1624239 w 6814077"/>
              <a:gd name="connsiteY83" fmla="*/ 729049 h 1037968"/>
              <a:gd name="connsiteX84" fmla="*/ 1809590 w 6814077"/>
              <a:gd name="connsiteY84" fmla="*/ 679622 h 1037968"/>
              <a:gd name="connsiteX85" fmla="*/ 1933158 w 6814077"/>
              <a:gd name="connsiteY85" fmla="*/ 642551 h 1037968"/>
              <a:gd name="connsiteX86" fmla="*/ 2056725 w 6814077"/>
              <a:gd name="connsiteY86" fmla="*/ 617838 h 1037968"/>
              <a:gd name="connsiteX87" fmla="*/ 2229720 w 6814077"/>
              <a:gd name="connsiteY87" fmla="*/ 568411 h 1037968"/>
              <a:gd name="connsiteX88" fmla="*/ 2279147 w 6814077"/>
              <a:gd name="connsiteY88" fmla="*/ 593124 h 1037968"/>
              <a:gd name="connsiteX89" fmla="*/ 2365644 w 6814077"/>
              <a:gd name="connsiteY89" fmla="*/ 630195 h 1037968"/>
              <a:gd name="connsiteX90" fmla="*/ 2476855 w 6814077"/>
              <a:gd name="connsiteY90" fmla="*/ 691978 h 1037968"/>
              <a:gd name="connsiteX91" fmla="*/ 2600423 w 6814077"/>
              <a:gd name="connsiteY91" fmla="*/ 729049 h 1037968"/>
              <a:gd name="connsiteX92" fmla="*/ 2835201 w 6814077"/>
              <a:gd name="connsiteY92" fmla="*/ 827903 h 1037968"/>
              <a:gd name="connsiteX93" fmla="*/ 2971125 w 6814077"/>
              <a:gd name="connsiteY93" fmla="*/ 914400 h 1037968"/>
              <a:gd name="connsiteX94" fmla="*/ 3008196 w 6814077"/>
              <a:gd name="connsiteY94" fmla="*/ 926757 h 1037968"/>
              <a:gd name="connsiteX95" fmla="*/ 3144120 w 6814077"/>
              <a:gd name="connsiteY95" fmla="*/ 1000897 h 1037968"/>
              <a:gd name="connsiteX96" fmla="*/ 3329471 w 6814077"/>
              <a:gd name="connsiteY96" fmla="*/ 1013254 h 1037968"/>
              <a:gd name="connsiteX97" fmla="*/ 3564250 w 6814077"/>
              <a:gd name="connsiteY97" fmla="*/ 1037968 h 1037968"/>
              <a:gd name="connsiteX98" fmla="*/ 3972023 w 6814077"/>
              <a:gd name="connsiteY98" fmla="*/ 1013254 h 1037968"/>
              <a:gd name="connsiteX99" fmla="*/ 4107947 w 6814077"/>
              <a:gd name="connsiteY99" fmla="*/ 976184 h 1037968"/>
              <a:gd name="connsiteX100" fmla="*/ 4268585 w 6814077"/>
              <a:gd name="connsiteY100" fmla="*/ 951470 h 1037968"/>
              <a:gd name="connsiteX101" fmla="*/ 4503363 w 6814077"/>
              <a:gd name="connsiteY101" fmla="*/ 852616 h 1037968"/>
              <a:gd name="connsiteX102" fmla="*/ 4589861 w 6814077"/>
              <a:gd name="connsiteY102" fmla="*/ 741405 h 1037968"/>
              <a:gd name="connsiteX103" fmla="*/ 4713428 w 6814077"/>
              <a:gd name="connsiteY103" fmla="*/ 704335 h 1037968"/>
              <a:gd name="connsiteX104" fmla="*/ 5047061 w 6814077"/>
              <a:gd name="connsiteY104" fmla="*/ 630195 h 1037968"/>
              <a:gd name="connsiteX105" fmla="*/ 5220055 w 6814077"/>
              <a:gd name="connsiteY105" fmla="*/ 605481 h 1037968"/>
              <a:gd name="connsiteX106" fmla="*/ 5788466 w 6814077"/>
              <a:gd name="connsiteY106" fmla="*/ 617838 h 1037968"/>
              <a:gd name="connsiteX107" fmla="*/ 5899677 w 6814077"/>
              <a:gd name="connsiteY107" fmla="*/ 654908 h 1037968"/>
              <a:gd name="connsiteX108" fmla="*/ 5986174 w 6814077"/>
              <a:gd name="connsiteY108" fmla="*/ 679622 h 1037968"/>
              <a:gd name="connsiteX109" fmla="*/ 6109742 w 6814077"/>
              <a:gd name="connsiteY109" fmla="*/ 704335 h 1037968"/>
              <a:gd name="connsiteX110" fmla="*/ 6369234 w 6814077"/>
              <a:gd name="connsiteY110" fmla="*/ 790832 h 1037968"/>
              <a:gd name="connsiteX111" fmla="*/ 6492801 w 6814077"/>
              <a:gd name="connsiteY111" fmla="*/ 815546 h 1037968"/>
              <a:gd name="connsiteX112" fmla="*/ 6653439 w 6814077"/>
              <a:gd name="connsiteY112" fmla="*/ 864973 h 1037968"/>
              <a:gd name="connsiteX113" fmla="*/ 6678153 w 6814077"/>
              <a:gd name="connsiteY113" fmla="*/ 902043 h 1037968"/>
              <a:gd name="connsiteX114" fmla="*/ 6764650 w 6814077"/>
              <a:gd name="connsiteY114" fmla="*/ 939113 h 1037968"/>
              <a:gd name="connsiteX115" fmla="*/ 6814077 w 6814077"/>
              <a:gd name="connsiteY115" fmla="*/ 963827 h 1037968"/>
              <a:gd name="connsiteX116" fmla="*/ 6764650 w 6814077"/>
              <a:gd name="connsiteY116" fmla="*/ 914400 h 1037968"/>
              <a:gd name="connsiteX117" fmla="*/ 6715223 w 6814077"/>
              <a:gd name="connsiteY117" fmla="*/ 852616 h 1037968"/>
              <a:gd name="connsiteX118" fmla="*/ 6505158 w 6814077"/>
              <a:gd name="connsiteY118" fmla="*/ 691978 h 1037968"/>
              <a:gd name="connsiteX119" fmla="*/ 6159169 w 6814077"/>
              <a:gd name="connsiteY119" fmla="*/ 494270 h 1037968"/>
              <a:gd name="connsiteX120" fmla="*/ 5652542 w 6814077"/>
              <a:gd name="connsiteY120" fmla="*/ 383059 h 1037968"/>
              <a:gd name="connsiteX121" fmla="*/ 5331266 w 6814077"/>
              <a:gd name="connsiteY121" fmla="*/ 407773 h 1037968"/>
              <a:gd name="connsiteX122" fmla="*/ 4948207 w 6814077"/>
              <a:gd name="connsiteY122" fmla="*/ 543697 h 1037968"/>
              <a:gd name="connsiteX123" fmla="*/ 4836996 w 6814077"/>
              <a:gd name="connsiteY123" fmla="*/ 580768 h 1037968"/>
              <a:gd name="connsiteX124" fmla="*/ 4614574 w 6814077"/>
              <a:gd name="connsiteY124" fmla="*/ 518984 h 1037968"/>
              <a:gd name="connsiteX125" fmla="*/ 4528077 w 6814077"/>
              <a:gd name="connsiteY125" fmla="*/ 494270 h 1037968"/>
              <a:gd name="connsiteX126" fmla="*/ 4280942 w 6814077"/>
              <a:gd name="connsiteY126" fmla="*/ 457200 h 1037968"/>
              <a:gd name="connsiteX127" fmla="*/ 3836098 w 6814077"/>
              <a:gd name="connsiteY127" fmla="*/ 469557 h 1037968"/>
              <a:gd name="connsiteX128" fmla="*/ 3737244 w 6814077"/>
              <a:gd name="connsiteY128" fmla="*/ 543697 h 1037968"/>
              <a:gd name="connsiteX129" fmla="*/ 3675461 w 6814077"/>
              <a:gd name="connsiteY129" fmla="*/ 568411 h 1037968"/>
              <a:gd name="connsiteX130" fmla="*/ 3551893 w 6814077"/>
              <a:gd name="connsiteY130" fmla="*/ 667265 h 1037968"/>
              <a:gd name="connsiteX131" fmla="*/ 3366542 w 6814077"/>
              <a:gd name="connsiteY131" fmla="*/ 815546 h 1037968"/>
              <a:gd name="connsiteX132" fmla="*/ 3317115 w 6814077"/>
              <a:gd name="connsiteY132" fmla="*/ 877330 h 1037968"/>
              <a:gd name="connsiteX133" fmla="*/ 3218261 w 6814077"/>
              <a:gd name="connsiteY133" fmla="*/ 951470 h 1037968"/>
              <a:gd name="connsiteX134" fmla="*/ 3144120 w 6814077"/>
              <a:gd name="connsiteY134" fmla="*/ 1000897 h 1037968"/>
              <a:gd name="connsiteX135" fmla="*/ 3131763 w 6814077"/>
              <a:gd name="connsiteY135" fmla="*/ 963827 h 1037968"/>
              <a:gd name="connsiteX136" fmla="*/ 3181190 w 6814077"/>
              <a:gd name="connsiteY136" fmla="*/ 691978 h 1037968"/>
              <a:gd name="connsiteX137" fmla="*/ 3242974 w 6814077"/>
              <a:gd name="connsiteY137" fmla="*/ 679622 h 1037968"/>
              <a:gd name="connsiteX138" fmla="*/ 3304758 w 6814077"/>
              <a:gd name="connsiteY138" fmla="*/ 667265 h 103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814077" h="1037968">
                <a:moveTo>
                  <a:pt x="833407" y="988540"/>
                </a:moveTo>
                <a:cubicBezTo>
                  <a:pt x="816931" y="967946"/>
                  <a:pt x="779262" y="952705"/>
                  <a:pt x="783980" y="926757"/>
                </a:cubicBezTo>
                <a:cubicBezTo>
                  <a:pt x="786503" y="912880"/>
                  <a:pt x="918128" y="798582"/>
                  <a:pt x="932261" y="790832"/>
                </a:cubicBezTo>
                <a:cubicBezTo>
                  <a:pt x="1032412" y="735911"/>
                  <a:pt x="1131354" y="673930"/>
                  <a:pt x="1241180" y="642551"/>
                </a:cubicBezTo>
                <a:cubicBezTo>
                  <a:pt x="1356510" y="609600"/>
                  <a:pt x="1468619" y="561935"/>
                  <a:pt x="1587169" y="543697"/>
                </a:cubicBezTo>
                <a:cubicBezTo>
                  <a:pt x="1998376" y="480434"/>
                  <a:pt x="1800537" y="504079"/>
                  <a:pt x="2180293" y="469557"/>
                </a:cubicBezTo>
                <a:cubicBezTo>
                  <a:pt x="2283266" y="473676"/>
                  <a:pt x="2386704" y="471309"/>
                  <a:pt x="2489212" y="481913"/>
                </a:cubicBezTo>
                <a:cubicBezTo>
                  <a:pt x="2557423" y="488969"/>
                  <a:pt x="2523986" y="510891"/>
                  <a:pt x="2563353" y="543697"/>
                </a:cubicBezTo>
                <a:cubicBezTo>
                  <a:pt x="2577504" y="555489"/>
                  <a:pt x="2596787" y="559272"/>
                  <a:pt x="2612780" y="568411"/>
                </a:cubicBezTo>
                <a:cubicBezTo>
                  <a:pt x="2679849" y="606736"/>
                  <a:pt x="2618955" y="582826"/>
                  <a:pt x="2686920" y="605481"/>
                </a:cubicBezTo>
                <a:cubicBezTo>
                  <a:pt x="2703396" y="617838"/>
                  <a:pt x="2718687" y="631955"/>
                  <a:pt x="2736347" y="642551"/>
                </a:cubicBezTo>
                <a:cubicBezTo>
                  <a:pt x="2760040" y="656767"/>
                  <a:pt x="2787498" y="664295"/>
                  <a:pt x="2810488" y="679622"/>
                </a:cubicBezTo>
                <a:cubicBezTo>
                  <a:pt x="2825028" y="689315"/>
                  <a:pt x="2833764" y="705963"/>
                  <a:pt x="2847558" y="716692"/>
                </a:cubicBezTo>
                <a:cubicBezTo>
                  <a:pt x="2871003" y="734927"/>
                  <a:pt x="2896985" y="749644"/>
                  <a:pt x="2921698" y="766119"/>
                </a:cubicBezTo>
                <a:lnTo>
                  <a:pt x="2958769" y="790832"/>
                </a:lnTo>
                <a:cubicBezTo>
                  <a:pt x="2967007" y="803189"/>
                  <a:pt x="2971885" y="818626"/>
                  <a:pt x="2983482" y="827903"/>
                </a:cubicBezTo>
                <a:cubicBezTo>
                  <a:pt x="2993653" y="836040"/>
                  <a:pt x="3011343" y="831049"/>
                  <a:pt x="3020553" y="840259"/>
                </a:cubicBezTo>
                <a:cubicBezTo>
                  <a:pt x="3119697" y="939402"/>
                  <a:pt x="3023168" y="898796"/>
                  <a:pt x="3107050" y="926757"/>
                </a:cubicBezTo>
                <a:cubicBezTo>
                  <a:pt x="3123526" y="914400"/>
                  <a:pt x="3142561" y="904868"/>
                  <a:pt x="3156477" y="889686"/>
                </a:cubicBezTo>
                <a:cubicBezTo>
                  <a:pt x="3188211" y="855067"/>
                  <a:pt x="3205404" y="806654"/>
                  <a:pt x="3242974" y="778476"/>
                </a:cubicBezTo>
                <a:cubicBezTo>
                  <a:pt x="3307137" y="730353"/>
                  <a:pt x="3273980" y="750615"/>
                  <a:pt x="3341828" y="716692"/>
                </a:cubicBezTo>
                <a:cubicBezTo>
                  <a:pt x="3354185" y="704335"/>
                  <a:pt x="3364358" y="689315"/>
                  <a:pt x="3378898" y="679622"/>
                </a:cubicBezTo>
                <a:cubicBezTo>
                  <a:pt x="3401888" y="664295"/>
                  <a:pt x="3427072" y="651994"/>
                  <a:pt x="3453039" y="642551"/>
                </a:cubicBezTo>
                <a:cubicBezTo>
                  <a:pt x="3808501" y="513292"/>
                  <a:pt x="3488921" y="646244"/>
                  <a:pt x="3910239" y="531340"/>
                </a:cubicBezTo>
                <a:cubicBezTo>
                  <a:pt x="4170147" y="460456"/>
                  <a:pt x="3925464" y="523838"/>
                  <a:pt x="4169731" y="469557"/>
                </a:cubicBezTo>
                <a:cubicBezTo>
                  <a:pt x="4202888" y="462189"/>
                  <a:pt x="4235279" y="451504"/>
                  <a:pt x="4268585" y="444843"/>
                </a:cubicBezTo>
                <a:cubicBezTo>
                  <a:pt x="4297144" y="439131"/>
                  <a:pt x="4326296" y="436915"/>
                  <a:pt x="4355082" y="432486"/>
                </a:cubicBezTo>
                <a:cubicBezTo>
                  <a:pt x="4509469" y="408735"/>
                  <a:pt x="4341417" y="431106"/>
                  <a:pt x="4528077" y="407773"/>
                </a:cubicBezTo>
                <a:cubicBezTo>
                  <a:pt x="4557330" y="398022"/>
                  <a:pt x="4597108" y="383059"/>
                  <a:pt x="4626931" y="383059"/>
                </a:cubicBezTo>
                <a:cubicBezTo>
                  <a:pt x="4668347" y="383059"/>
                  <a:pt x="4854727" y="417981"/>
                  <a:pt x="4874066" y="420130"/>
                </a:cubicBezTo>
                <a:cubicBezTo>
                  <a:pt x="4935608" y="426968"/>
                  <a:pt x="4997767" y="426706"/>
                  <a:pt x="5059417" y="432486"/>
                </a:cubicBezTo>
                <a:cubicBezTo>
                  <a:pt x="5129614" y="439067"/>
                  <a:pt x="5199409" y="449414"/>
                  <a:pt x="5269482" y="457200"/>
                </a:cubicBezTo>
                <a:cubicBezTo>
                  <a:pt x="5347693" y="465890"/>
                  <a:pt x="5426406" y="470464"/>
                  <a:pt x="5504261" y="481913"/>
                </a:cubicBezTo>
                <a:cubicBezTo>
                  <a:pt x="5566598" y="491080"/>
                  <a:pt x="5627238" y="510073"/>
                  <a:pt x="5689612" y="518984"/>
                </a:cubicBezTo>
                <a:cubicBezTo>
                  <a:pt x="5742776" y="526579"/>
                  <a:pt x="5796731" y="526880"/>
                  <a:pt x="5850250" y="531340"/>
                </a:cubicBezTo>
                <a:cubicBezTo>
                  <a:pt x="5895588" y="535118"/>
                  <a:pt x="5940957" y="538673"/>
                  <a:pt x="5986174" y="543697"/>
                </a:cubicBezTo>
                <a:cubicBezTo>
                  <a:pt x="6015121" y="546913"/>
                  <a:pt x="6043989" y="550992"/>
                  <a:pt x="6072671" y="556054"/>
                </a:cubicBezTo>
                <a:cubicBezTo>
                  <a:pt x="6114037" y="563354"/>
                  <a:pt x="6196239" y="580768"/>
                  <a:pt x="6196239" y="580768"/>
                </a:cubicBezTo>
                <a:cubicBezTo>
                  <a:pt x="6277194" y="661723"/>
                  <a:pt x="6185150" y="577494"/>
                  <a:pt x="6282736" y="642551"/>
                </a:cubicBezTo>
                <a:cubicBezTo>
                  <a:pt x="6304681" y="657181"/>
                  <a:pt x="6321249" y="679567"/>
                  <a:pt x="6344520" y="691978"/>
                </a:cubicBezTo>
                <a:cubicBezTo>
                  <a:pt x="6383663" y="712854"/>
                  <a:pt x="6468088" y="741405"/>
                  <a:pt x="6468088" y="741405"/>
                </a:cubicBezTo>
                <a:cubicBezTo>
                  <a:pt x="6480445" y="757881"/>
                  <a:pt x="6489337" y="777648"/>
                  <a:pt x="6505158" y="790832"/>
                </a:cubicBezTo>
                <a:cubicBezTo>
                  <a:pt x="6515164" y="799171"/>
                  <a:pt x="6532057" y="795052"/>
                  <a:pt x="6542228" y="803189"/>
                </a:cubicBezTo>
                <a:cubicBezTo>
                  <a:pt x="6553825" y="812466"/>
                  <a:pt x="6555345" y="830982"/>
                  <a:pt x="6566942" y="840259"/>
                </a:cubicBezTo>
                <a:cubicBezTo>
                  <a:pt x="6577113" y="848396"/>
                  <a:pt x="6592362" y="846791"/>
                  <a:pt x="6604012" y="852616"/>
                </a:cubicBezTo>
                <a:cubicBezTo>
                  <a:pt x="6625494" y="863357"/>
                  <a:pt x="6644801" y="878022"/>
                  <a:pt x="6665796" y="889686"/>
                </a:cubicBezTo>
                <a:cubicBezTo>
                  <a:pt x="6681898" y="898632"/>
                  <a:pt x="6698747" y="906162"/>
                  <a:pt x="6715223" y="914400"/>
                </a:cubicBezTo>
                <a:cubicBezTo>
                  <a:pt x="6661031" y="778922"/>
                  <a:pt x="6679855" y="797583"/>
                  <a:pt x="6468088" y="667265"/>
                </a:cubicBezTo>
                <a:cubicBezTo>
                  <a:pt x="6185312" y="493249"/>
                  <a:pt x="6428091" y="631856"/>
                  <a:pt x="6047958" y="457200"/>
                </a:cubicBezTo>
                <a:cubicBezTo>
                  <a:pt x="5981005" y="426438"/>
                  <a:pt x="5920937" y="379136"/>
                  <a:pt x="5850250" y="358346"/>
                </a:cubicBezTo>
                <a:cubicBezTo>
                  <a:pt x="5778684" y="337297"/>
                  <a:pt x="5701631" y="344485"/>
                  <a:pt x="5627828" y="333632"/>
                </a:cubicBezTo>
                <a:cubicBezTo>
                  <a:pt x="5561490" y="323876"/>
                  <a:pt x="5496023" y="308919"/>
                  <a:pt x="5430120" y="296562"/>
                </a:cubicBezTo>
                <a:cubicBezTo>
                  <a:pt x="5224174" y="304800"/>
                  <a:pt x="5017936" y="307566"/>
                  <a:pt x="4812282" y="321276"/>
                </a:cubicBezTo>
                <a:cubicBezTo>
                  <a:pt x="4770370" y="324070"/>
                  <a:pt x="4730255" y="339758"/>
                  <a:pt x="4688715" y="345989"/>
                </a:cubicBezTo>
                <a:cubicBezTo>
                  <a:pt x="4399802" y="389326"/>
                  <a:pt x="4679026" y="335570"/>
                  <a:pt x="4503363" y="370703"/>
                </a:cubicBezTo>
                <a:cubicBezTo>
                  <a:pt x="4486887" y="366584"/>
                  <a:pt x="4470542" y="361904"/>
                  <a:pt x="4453936" y="358346"/>
                </a:cubicBezTo>
                <a:cubicBezTo>
                  <a:pt x="4412864" y="349545"/>
                  <a:pt x="4371231" y="343361"/>
                  <a:pt x="4330369" y="333632"/>
                </a:cubicBezTo>
                <a:cubicBezTo>
                  <a:pt x="4150873" y="290895"/>
                  <a:pt x="4186036" y="286626"/>
                  <a:pt x="3972023" y="222422"/>
                </a:cubicBezTo>
                <a:cubicBezTo>
                  <a:pt x="3882058" y="195433"/>
                  <a:pt x="3790081" y="175462"/>
                  <a:pt x="3700174" y="148281"/>
                </a:cubicBezTo>
                <a:cubicBezTo>
                  <a:pt x="3612899" y="121896"/>
                  <a:pt x="3529763" y="81220"/>
                  <a:pt x="3440682" y="61784"/>
                </a:cubicBezTo>
                <a:cubicBezTo>
                  <a:pt x="3302386" y="31610"/>
                  <a:pt x="3020553" y="0"/>
                  <a:pt x="3020553" y="0"/>
                </a:cubicBezTo>
                <a:cubicBezTo>
                  <a:pt x="2901104" y="4119"/>
                  <a:pt x="2781494" y="4902"/>
                  <a:pt x="2662207" y="12357"/>
                </a:cubicBezTo>
                <a:cubicBezTo>
                  <a:pt x="2649207" y="13169"/>
                  <a:pt x="2638097" y="23417"/>
                  <a:pt x="2625136" y="24713"/>
                </a:cubicBezTo>
                <a:cubicBezTo>
                  <a:pt x="2555341" y="31692"/>
                  <a:pt x="2485093" y="32951"/>
                  <a:pt x="2415071" y="37070"/>
                </a:cubicBezTo>
                <a:cubicBezTo>
                  <a:pt x="2369763" y="49427"/>
                  <a:pt x="2324942" y="63732"/>
                  <a:pt x="2279147" y="74140"/>
                </a:cubicBezTo>
                <a:cubicBezTo>
                  <a:pt x="2189957" y="94411"/>
                  <a:pt x="2057203" y="111143"/>
                  <a:pt x="1970228" y="123568"/>
                </a:cubicBezTo>
                <a:cubicBezTo>
                  <a:pt x="1541302" y="257606"/>
                  <a:pt x="1981612" y="130837"/>
                  <a:pt x="1611882" y="210065"/>
                </a:cubicBezTo>
                <a:cubicBezTo>
                  <a:pt x="1491730" y="235812"/>
                  <a:pt x="1253536" y="296562"/>
                  <a:pt x="1253536" y="296562"/>
                </a:cubicBezTo>
                <a:cubicBezTo>
                  <a:pt x="1224704" y="313038"/>
                  <a:pt x="1197692" y="333217"/>
                  <a:pt x="1167039" y="345989"/>
                </a:cubicBezTo>
                <a:cubicBezTo>
                  <a:pt x="1147652" y="354067"/>
                  <a:pt x="1125630" y="353252"/>
                  <a:pt x="1105255" y="358346"/>
                </a:cubicBezTo>
                <a:cubicBezTo>
                  <a:pt x="1092619" y="361505"/>
                  <a:pt x="1081033" y="368562"/>
                  <a:pt x="1068185" y="370703"/>
                </a:cubicBezTo>
                <a:cubicBezTo>
                  <a:pt x="1006703" y="380950"/>
                  <a:pt x="944618" y="387178"/>
                  <a:pt x="882834" y="395416"/>
                </a:cubicBezTo>
                <a:cubicBezTo>
                  <a:pt x="812812" y="448962"/>
                  <a:pt x="746113" y="507158"/>
                  <a:pt x="672769" y="556054"/>
                </a:cubicBezTo>
                <a:cubicBezTo>
                  <a:pt x="595242" y="607739"/>
                  <a:pt x="520356" y="660210"/>
                  <a:pt x="437990" y="704335"/>
                </a:cubicBezTo>
                <a:cubicBezTo>
                  <a:pt x="364923" y="743478"/>
                  <a:pt x="295985" y="795441"/>
                  <a:pt x="215569" y="815546"/>
                </a:cubicBezTo>
                <a:cubicBezTo>
                  <a:pt x="199093" y="819665"/>
                  <a:pt x="182043" y="821940"/>
                  <a:pt x="166142" y="827903"/>
                </a:cubicBezTo>
                <a:cubicBezTo>
                  <a:pt x="79481" y="860401"/>
                  <a:pt x="151352" y="841477"/>
                  <a:pt x="79644" y="877330"/>
                </a:cubicBezTo>
                <a:cubicBezTo>
                  <a:pt x="67994" y="883155"/>
                  <a:pt x="54931" y="885567"/>
                  <a:pt x="42574" y="889686"/>
                </a:cubicBezTo>
                <a:cubicBezTo>
                  <a:pt x="-29135" y="937493"/>
                  <a:pt x="-19134" y="919621"/>
                  <a:pt x="141428" y="926757"/>
                </a:cubicBezTo>
                <a:cubicBezTo>
                  <a:pt x="281394" y="932978"/>
                  <a:pt x="421515" y="934994"/>
                  <a:pt x="561558" y="939113"/>
                </a:cubicBezTo>
                <a:cubicBezTo>
                  <a:pt x="756127" y="955327"/>
                  <a:pt x="731065" y="962056"/>
                  <a:pt x="969331" y="926757"/>
                </a:cubicBezTo>
                <a:cubicBezTo>
                  <a:pt x="995100" y="922939"/>
                  <a:pt x="1018607" y="909813"/>
                  <a:pt x="1043471" y="902043"/>
                </a:cubicBezTo>
                <a:cubicBezTo>
                  <a:pt x="1084516" y="889216"/>
                  <a:pt x="1126243" y="878572"/>
                  <a:pt x="1167039" y="864973"/>
                </a:cubicBezTo>
                <a:cubicBezTo>
                  <a:pt x="1696367" y="688531"/>
                  <a:pt x="1241795" y="821363"/>
                  <a:pt x="1624239" y="729049"/>
                </a:cubicBezTo>
                <a:cubicBezTo>
                  <a:pt x="1686397" y="714046"/>
                  <a:pt x="1748016" y="696863"/>
                  <a:pt x="1809590" y="679622"/>
                </a:cubicBezTo>
                <a:cubicBezTo>
                  <a:pt x="1851000" y="668027"/>
                  <a:pt x="1891439" y="652981"/>
                  <a:pt x="1933158" y="642551"/>
                </a:cubicBezTo>
                <a:cubicBezTo>
                  <a:pt x="1973909" y="632363"/>
                  <a:pt x="2015974" y="628026"/>
                  <a:pt x="2056725" y="617838"/>
                </a:cubicBezTo>
                <a:cubicBezTo>
                  <a:pt x="2114907" y="603293"/>
                  <a:pt x="2229720" y="568411"/>
                  <a:pt x="2229720" y="568411"/>
                </a:cubicBezTo>
                <a:cubicBezTo>
                  <a:pt x="2246196" y="576649"/>
                  <a:pt x="2262378" y="585502"/>
                  <a:pt x="2279147" y="593124"/>
                </a:cubicBezTo>
                <a:cubicBezTo>
                  <a:pt x="2307704" y="606105"/>
                  <a:pt x="2337587" y="616166"/>
                  <a:pt x="2365644" y="630195"/>
                </a:cubicBezTo>
                <a:cubicBezTo>
                  <a:pt x="2403574" y="649160"/>
                  <a:pt x="2437771" y="675522"/>
                  <a:pt x="2476855" y="691978"/>
                </a:cubicBezTo>
                <a:cubicBezTo>
                  <a:pt x="2516488" y="708666"/>
                  <a:pt x="2559834" y="714843"/>
                  <a:pt x="2600423" y="729049"/>
                </a:cubicBezTo>
                <a:cubicBezTo>
                  <a:pt x="2633763" y="740718"/>
                  <a:pt x="2800402" y="808764"/>
                  <a:pt x="2835201" y="827903"/>
                </a:cubicBezTo>
                <a:cubicBezTo>
                  <a:pt x="2882257" y="853784"/>
                  <a:pt x="2920177" y="897417"/>
                  <a:pt x="2971125" y="914400"/>
                </a:cubicBezTo>
                <a:cubicBezTo>
                  <a:pt x="2983482" y="918519"/>
                  <a:pt x="2996810" y="920431"/>
                  <a:pt x="3008196" y="926757"/>
                </a:cubicBezTo>
                <a:cubicBezTo>
                  <a:pt x="3052401" y="951315"/>
                  <a:pt x="3090897" y="992914"/>
                  <a:pt x="3144120" y="1000897"/>
                </a:cubicBezTo>
                <a:cubicBezTo>
                  <a:pt x="3205356" y="1010082"/>
                  <a:pt x="3267747" y="1008316"/>
                  <a:pt x="3329471" y="1013254"/>
                </a:cubicBezTo>
                <a:cubicBezTo>
                  <a:pt x="3386858" y="1017845"/>
                  <a:pt x="3504970" y="1031381"/>
                  <a:pt x="3564250" y="1037968"/>
                </a:cubicBezTo>
                <a:cubicBezTo>
                  <a:pt x="3700174" y="1029730"/>
                  <a:pt x="3836720" y="1028629"/>
                  <a:pt x="3972023" y="1013254"/>
                </a:cubicBezTo>
                <a:cubicBezTo>
                  <a:pt x="4018685" y="1007951"/>
                  <a:pt x="4061971" y="985762"/>
                  <a:pt x="4107947" y="976184"/>
                </a:cubicBezTo>
                <a:cubicBezTo>
                  <a:pt x="4160984" y="965135"/>
                  <a:pt x="4215039" y="959708"/>
                  <a:pt x="4268585" y="951470"/>
                </a:cubicBezTo>
                <a:cubicBezTo>
                  <a:pt x="4287235" y="944688"/>
                  <a:pt x="4477462" y="881395"/>
                  <a:pt x="4503363" y="852616"/>
                </a:cubicBezTo>
                <a:cubicBezTo>
                  <a:pt x="4617632" y="725651"/>
                  <a:pt x="4385928" y="817880"/>
                  <a:pt x="4589861" y="741405"/>
                </a:cubicBezTo>
                <a:cubicBezTo>
                  <a:pt x="4630126" y="726306"/>
                  <a:pt x="4671941" y="715650"/>
                  <a:pt x="4713428" y="704335"/>
                </a:cubicBezTo>
                <a:cubicBezTo>
                  <a:pt x="4823069" y="674433"/>
                  <a:pt x="4935131" y="649493"/>
                  <a:pt x="5047061" y="630195"/>
                </a:cubicBezTo>
                <a:cubicBezTo>
                  <a:pt x="5104464" y="620298"/>
                  <a:pt x="5162390" y="613719"/>
                  <a:pt x="5220055" y="605481"/>
                </a:cubicBezTo>
                <a:cubicBezTo>
                  <a:pt x="5409525" y="609600"/>
                  <a:pt x="5599450" y="604091"/>
                  <a:pt x="5788466" y="617838"/>
                </a:cubicBezTo>
                <a:cubicBezTo>
                  <a:pt x="5827439" y="620672"/>
                  <a:pt x="5862105" y="644173"/>
                  <a:pt x="5899677" y="654908"/>
                </a:cubicBezTo>
                <a:cubicBezTo>
                  <a:pt x="5928509" y="663146"/>
                  <a:pt x="5956985" y="672754"/>
                  <a:pt x="5986174" y="679622"/>
                </a:cubicBezTo>
                <a:cubicBezTo>
                  <a:pt x="6027062" y="689243"/>
                  <a:pt x="6069353" y="692795"/>
                  <a:pt x="6109742" y="704335"/>
                </a:cubicBezTo>
                <a:cubicBezTo>
                  <a:pt x="6404442" y="788534"/>
                  <a:pt x="6093912" y="722001"/>
                  <a:pt x="6369234" y="790832"/>
                </a:cubicBezTo>
                <a:cubicBezTo>
                  <a:pt x="6409985" y="801020"/>
                  <a:pt x="6451913" y="805925"/>
                  <a:pt x="6492801" y="815546"/>
                </a:cubicBezTo>
                <a:cubicBezTo>
                  <a:pt x="6546989" y="828296"/>
                  <a:pt x="6600680" y="847387"/>
                  <a:pt x="6653439" y="864973"/>
                </a:cubicBezTo>
                <a:cubicBezTo>
                  <a:pt x="6661677" y="877330"/>
                  <a:pt x="6666744" y="892536"/>
                  <a:pt x="6678153" y="902043"/>
                </a:cubicBezTo>
                <a:cubicBezTo>
                  <a:pt x="6707087" y="926154"/>
                  <a:pt x="6732833" y="925477"/>
                  <a:pt x="6764650" y="939113"/>
                </a:cubicBezTo>
                <a:cubicBezTo>
                  <a:pt x="6781581" y="946369"/>
                  <a:pt x="6814077" y="982247"/>
                  <a:pt x="6814077" y="963827"/>
                </a:cubicBezTo>
                <a:cubicBezTo>
                  <a:pt x="6814077" y="940527"/>
                  <a:pt x="6780130" y="931815"/>
                  <a:pt x="6764650" y="914400"/>
                </a:cubicBezTo>
                <a:cubicBezTo>
                  <a:pt x="6747128" y="894688"/>
                  <a:pt x="6735248" y="869780"/>
                  <a:pt x="6715223" y="852616"/>
                </a:cubicBezTo>
                <a:cubicBezTo>
                  <a:pt x="6648295" y="795249"/>
                  <a:pt x="6579526" y="739303"/>
                  <a:pt x="6505158" y="691978"/>
                </a:cubicBezTo>
                <a:cubicBezTo>
                  <a:pt x="6396118" y="622589"/>
                  <a:pt x="6278423" y="542616"/>
                  <a:pt x="6159169" y="494270"/>
                </a:cubicBezTo>
                <a:cubicBezTo>
                  <a:pt x="5961163" y="413998"/>
                  <a:pt x="5862239" y="413016"/>
                  <a:pt x="5652542" y="383059"/>
                </a:cubicBezTo>
                <a:cubicBezTo>
                  <a:pt x="5545450" y="391297"/>
                  <a:pt x="5437086" y="389370"/>
                  <a:pt x="5331266" y="407773"/>
                </a:cubicBezTo>
                <a:cubicBezTo>
                  <a:pt x="5111558" y="445983"/>
                  <a:pt x="5118971" y="475391"/>
                  <a:pt x="4948207" y="543697"/>
                </a:cubicBezTo>
                <a:cubicBezTo>
                  <a:pt x="4911926" y="558209"/>
                  <a:pt x="4874066" y="568411"/>
                  <a:pt x="4836996" y="580768"/>
                </a:cubicBezTo>
                <a:cubicBezTo>
                  <a:pt x="4714757" y="531872"/>
                  <a:pt x="4820193" y="570389"/>
                  <a:pt x="4614574" y="518984"/>
                </a:cubicBezTo>
                <a:cubicBezTo>
                  <a:pt x="4585483" y="511711"/>
                  <a:pt x="4557420" y="500447"/>
                  <a:pt x="4528077" y="494270"/>
                </a:cubicBezTo>
                <a:cubicBezTo>
                  <a:pt x="4439890" y="475704"/>
                  <a:pt x="4367985" y="468081"/>
                  <a:pt x="4280942" y="457200"/>
                </a:cubicBezTo>
                <a:cubicBezTo>
                  <a:pt x="4132661" y="461319"/>
                  <a:pt x="3984021" y="458463"/>
                  <a:pt x="3836098" y="469557"/>
                </a:cubicBezTo>
                <a:cubicBezTo>
                  <a:pt x="3788488" y="473128"/>
                  <a:pt x="3771036" y="521168"/>
                  <a:pt x="3737244" y="543697"/>
                </a:cubicBezTo>
                <a:cubicBezTo>
                  <a:pt x="3718788" y="556001"/>
                  <a:pt x="3694851" y="557639"/>
                  <a:pt x="3675461" y="568411"/>
                </a:cubicBezTo>
                <a:cubicBezTo>
                  <a:pt x="3651417" y="581769"/>
                  <a:pt x="3562004" y="659487"/>
                  <a:pt x="3551893" y="667265"/>
                </a:cubicBezTo>
                <a:cubicBezTo>
                  <a:pt x="3455712" y="741250"/>
                  <a:pt x="3460000" y="722088"/>
                  <a:pt x="3366542" y="815546"/>
                </a:cubicBezTo>
                <a:cubicBezTo>
                  <a:pt x="3347893" y="834195"/>
                  <a:pt x="3335764" y="858681"/>
                  <a:pt x="3317115" y="877330"/>
                </a:cubicBezTo>
                <a:cubicBezTo>
                  <a:pt x="3226993" y="967452"/>
                  <a:pt x="3286703" y="894436"/>
                  <a:pt x="3218261" y="951470"/>
                </a:cubicBezTo>
                <a:cubicBezTo>
                  <a:pt x="3156553" y="1002892"/>
                  <a:pt x="3209267" y="979181"/>
                  <a:pt x="3144120" y="1000897"/>
                </a:cubicBezTo>
                <a:cubicBezTo>
                  <a:pt x="3140001" y="988540"/>
                  <a:pt x="3131763" y="976852"/>
                  <a:pt x="3131763" y="963827"/>
                </a:cubicBezTo>
                <a:cubicBezTo>
                  <a:pt x="3131763" y="925618"/>
                  <a:pt x="3091667" y="736740"/>
                  <a:pt x="3181190" y="691978"/>
                </a:cubicBezTo>
                <a:cubicBezTo>
                  <a:pt x="3199975" y="682585"/>
                  <a:pt x="3222599" y="684716"/>
                  <a:pt x="3242974" y="679622"/>
                </a:cubicBezTo>
                <a:cubicBezTo>
                  <a:pt x="3302824" y="664660"/>
                  <a:pt x="3257554" y="667265"/>
                  <a:pt x="3304758" y="66726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8804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43" y="633066"/>
            <a:ext cx="8130746" cy="4717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8925" y="6514585"/>
            <a:ext cx="8732079" cy="276999"/>
          </a:xfrm>
          <a:prstGeom prst="rect">
            <a:avLst/>
          </a:prstGeom>
          <a:noFill/>
        </p:spPr>
        <p:txBody>
          <a:bodyPr wrap="square" rtlCol="0">
            <a:spAutoFit/>
          </a:bodyPr>
          <a:lstStyle/>
          <a:p>
            <a:r>
              <a:rPr lang="en-US" sz="1200" b="1" dirty="0">
                <a:solidFill>
                  <a:schemeClr val="bg1"/>
                </a:solidFill>
              </a:rPr>
              <a:t>http://www.hrsa.aquilentprojects.com/healthit/toolbox/HealthITAdoptiontoolbox/QualityImprovement/whatarediffbtwqinqa.html</a:t>
            </a:r>
          </a:p>
        </p:txBody>
      </p:sp>
      <p:pic>
        <p:nvPicPr>
          <p:cNvPr id="5126" name="Picture 6" descr="Image result for HRS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410" y="633066"/>
            <a:ext cx="1816443" cy="6891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81416" y="635937"/>
            <a:ext cx="2471352" cy="430887"/>
          </a:xfrm>
          <a:prstGeom prst="rect">
            <a:avLst/>
          </a:prstGeom>
          <a:noFill/>
        </p:spPr>
        <p:txBody>
          <a:bodyPr wrap="square" rtlCol="0">
            <a:spAutoFit/>
          </a:bodyPr>
          <a:lstStyle/>
          <a:p>
            <a:pPr algn="ctr"/>
            <a:r>
              <a:rPr lang="en-US" sz="2200" b="1" dirty="0">
                <a:solidFill>
                  <a:srgbClr val="FF0000"/>
                </a:solidFill>
              </a:rPr>
              <a:t>Quality Control</a:t>
            </a:r>
          </a:p>
        </p:txBody>
      </p:sp>
      <p:cxnSp>
        <p:nvCxnSpPr>
          <p:cNvPr id="7" name="Straight Arrow Connector 6"/>
          <p:cNvCxnSpPr/>
          <p:nvPr/>
        </p:nvCxnSpPr>
        <p:spPr>
          <a:xfrm flipV="1">
            <a:off x="1476631" y="3707027"/>
            <a:ext cx="1699055" cy="19070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1476631" y="4423719"/>
            <a:ext cx="1550774" cy="11903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44843" y="5614087"/>
            <a:ext cx="4485503" cy="369332"/>
          </a:xfrm>
          <a:prstGeom prst="rect">
            <a:avLst/>
          </a:prstGeom>
          <a:noFill/>
        </p:spPr>
        <p:txBody>
          <a:bodyPr wrap="square" rtlCol="0">
            <a:spAutoFit/>
          </a:bodyPr>
          <a:lstStyle/>
          <a:p>
            <a:r>
              <a:rPr lang="en-US" dirty="0"/>
              <a:t>Are variables considered here?</a:t>
            </a:r>
          </a:p>
        </p:txBody>
      </p:sp>
      <p:sp>
        <p:nvSpPr>
          <p:cNvPr id="15" name="Down Arrow 14"/>
          <p:cNvSpPr/>
          <p:nvPr/>
        </p:nvSpPr>
        <p:spPr>
          <a:xfrm rot="14272803">
            <a:off x="4616261" y="2945852"/>
            <a:ext cx="889686" cy="35916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51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par>
                                <p:cTn id="19" presetID="3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par>
                                <p:cTn id="25" presetID="3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 calcmode="lin" valueType="num">
                                      <p:cBhvr>
                                        <p:cTn id="37" dur="1000" fill="hold"/>
                                        <p:tgtEl>
                                          <p:spTgt spid="15"/>
                                        </p:tgtEl>
                                        <p:attrNameLst>
                                          <p:attrName>style.rotation</p:attrName>
                                        </p:attrNameLst>
                                      </p:cBhvr>
                                      <p:tavLst>
                                        <p:tav tm="0">
                                          <p:val>
                                            <p:fltVal val="90"/>
                                          </p:val>
                                        </p:tav>
                                        <p:tav tm="100000">
                                          <p:val>
                                            <p:fltVal val="0"/>
                                          </p:val>
                                        </p:tav>
                                      </p:tavLst>
                                    </p:anim>
                                    <p:animEffect transition="in" filter="fade">
                                      <p:cBhvr>
                                        <p:cTn id="3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645" y="1450315"/>
            <a:ext cx="212407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795" y="3117161"/>
            <a:ext cx="212407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183" y="1450315"/>
            <a:ext cx="212407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97708" y="4547227"/>
            <a:ext cx="2977978" cy="707886"/>
          </a:xfrm>
          <a:prstGeom prst="rect">
            <a:avLst/>
          </a:prstGeom>
          <a:noFill/>
        </p:spPr>
        <p:txBody>
          <a:bodyPr wrap="square" rtlCol="0">
            <a:spAutoFit/>
          </a:bodyPr>
          <a:lstStyle/>
          <a:p>
            <a:pPr algn="ctr"/>
            <a:r>
              <a:rPr lang="en-US" sz="2000" b="1" dirty="0">
                <a:solidFill>
                  <a:schemeClr val="tx2"/>
                </a:solidFill>
              </a:rPr>
              <a:t>Reception/Intake</a:t>
            </a:r>
          </a:p>
          <a:p>
            <a:pPr algn="ctr"/>
            <a:r>
              <a:rPr lang="en-US" sz="2000" b="1" dirty="0">
                <a:solidFill>
                  <a:schemeClr val="tx2"/>
                </a:solidFill>
              </a:rPr>
              <a:t>Account Initiation/Update</a:t>
            </a:r>
          </a:p>
        </p:txBody>
      </p:sp>
      <p:sp>
        <p:nvSpPr>
          <p:cNvPr id="10" name="TextBox 9"/>
          <p:cNvSpPr txBox="1"/>
          <p:nvPr/>
        </p:nvSpPr>
        <p:spPr>
          <a:xfrm>
            <a:off x="3450526" y="5822261"/>
            <a:ext cx="2212344" cy="400110"/>
          </a:xfrm>
          <a:prstGeom prst="rect">
            <a:avLst/>
          </a:prstGeom>
          <a:noFill/>
        </p:spPr>
        <p:txBody>
          <a:bodyPr wrap="square" rtlCol="0">
            <a:spAutoFit/>
          </a:bodyPr>
          <a:lstStyle/>
          <a:p>
            <a:pPr algn="ctr"/>
            <a:r>
              <a:rPr lang="en-US" sz="2000" b="1" dirty="0">
                <a:solidFill>
                  <a:schemeClr val="tx2"/>
                </a:solidFill>
              </a:rPr>
              <a:t>Clinical Care</a:t>
            </a:r>
          </a:p>
        </p:txBody>
      </p:sp>
      <p:cxnSp>
        <p:nvCxnSpPr>
          <p:cNvPr id="12" name="Straight Connector 11"/>
          <p:cNvCxnSpPr>
            <a:stCxn id="7" idx="1"/>
            <a:endCxn id="7" idx="3"/>
          </p:cNvCxnSpPr>
          <p:nvPr/>
        </p:nvCxnSpPr>
        <p:spPr>
          <a:xfrm>
            <a:off x="197708" y="4901170"/>
            <a:ext cx="2977978"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400800" y="4547227"/>
            <a:ext cx="2557849" cy="707886"/>
          </a:xfrm>
          <a:prstGeom prst="rect">
            <a:avLst/>
          </a:prstGeom>
          <a:noFill/>
        </p:spPr>
        <p:txBody>
          <a:bodyPr wrap="square" rtlCol="0">
            <a:spAutoFit/>
          </a:bodyPr>
          <a:lstStyle/>
          <a:p>
            <a:pPr algn="ctr"/>
            <a:r>
              <a:rPr lang="en-US" sz="2000" b="1" dirty="0">
                <a:solidFill>
                  <a:schemeClr val="tx2"/>
                </a:solidFill>
              </a:rPr>
              <a:t>Patient Coordination</a:t>
            </a:r>
          </a:p>
          <a:p>
            <a:pPr algn="ctr"/>
            <a:r>
              <a:rPr lang="en-US" sz="2000" b="1" dirty="0">
                <a:solidFill>
                  <a:schemeClr val="tx2"/>
                </a:solidFill>
              </a:rPr>
              <a:t>Account Management</a:t>
            </a:r>
          </a:p>
        </p:txBody>
      </p:sp>
      <p:cxnSp>
        <p:nvCxnSpPr>
          <p:cNvPr id="18" name="Straight Connector 17"/>
          <p:cNvCxnSpPr>
            <a:stCxn id="14" idx="1"/>
            <a:endCxn id="14" idx="3"/>
          </p:cNvCxnSpPr>
          <p:nvPr/>
        </p:nvCxnSpPr>
        <p:spPr>
          <a:xfrm>
            <a:off x="6400800" y="4901170"/>
            <a:ext cx="2557849"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213820" y="2802865"/>
            <a:ext cx="535724" cy="923330"/>
          </a:xfrm>
          <a:prstGeom prst="rect">
            <a:avLst/>
          </a:prstGeom>
          <a:noFill/>
        </p:spPr>
        <p:txBody>
          <a:bodyPr wrap="none" lIns="91440" tIns="45720" rIns="91440" bIns="45720">
            <a:spAutoFit/>
          </a:bodyPr>
          <a:lstStyle/>
          <a:p>
            <a:pPr algn="ct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a:t>
            </a:r>
          </a:p>
        </p:txBody>
      </p:sp>
      <p:sp>
        <p:nvSpPr>
          <p:cNvPr id="22" name="Rectangle 21"/>
          <p:cNvSpPr/>
          <p:nvPr/>
        </p:nvSpPr>
        <p:spPr>
          <a:xfrm>
            <a:off x="4288836" y="4547227"/>
            <a:ext cx="535724" cy="923330"/>
          </a:xfrm>
          <a:prstGeom prst="rect">
            <a:avLst/>
          </a:prstGeom>
          <a:no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3" name="Rectangle 22"/>
          <p:cNvSpPr/>
          <p:nvPr/>
        </p:nvSpPr>
        <p:spPr>
          <a:xfrm>
            <a:off x="7411862" y="2833698"/>
            <a:ext cx="535724" cy="923330"/>
          </a:xfrm>
          <a:prstGeom prst="rect">
            <a:avLst/>
          </a:prstGeom>
          <a:no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7" name="Title 1"/>
          <p:cNvSpPr>
            <a:spLocks noGrp="1"/>
          </p:cNvSpPr>
          <p:nvPr>
            <p:ph type="title"/>
          </p:nvPr>
        </p:nvSpPr>
        <p:spPr>
          <a:xfrm>
            <a:off x="419645" y="200933"/>
            <a:ext cx="8069262" cy="630843"/>
          </a:xfrm>
        </p:spPr>
        <p:txBody>
          <a:bodyPr/>
          <a:lstStyle/>
          <a:p>
            <a:pPr algn="ctr"/>
            <a:r>
              <a:rPr lang="en-US" dirty="0"/>
              <a:t>QC &gt;&gt;&gt; QI</a:t>
            </a:r>
          </a:p>
        </p:txBody>
      </p:sp>
      <p:sp>
        <p:nvSpPr>
          <p:cNvPr id="29" name="Freeform 28"/>
          <p:cNvSpPr/>
          <p:nvPr/>
        </p:nvSpPr>
        <p:spPr>
          <a:xfrm>
            <a:off x="1458097" y="1581665"/>
            <a:ext cx="3311611" cy="642551"/>
          </a:xfrm>
          <a:custGeom>
            <a:avLst/>
            <a:gdLst>
              <a:gd name="connsiteX0" fmla="*/ 0 w 3311611"/>
              <a:gd name="connsiteY0" fmla="*/ 605481 h 642551"/>
              <a:gd name="connsiteX1" fmla="*/ 24714 w 3311611"/>
              <a:gd name="connsiteY1" fmla="*/ 506627 h 642551"/>
              <a:gd name="connsiteX2" fmla="*/ 86498 w 3311611"/>
              <a:gd name="connsiteY2" fmla="*/ 432486 h 642551"/>
              <a:gd name="connsiteX3" fmla="*/ 123568 w 3311611"/>
              <a:gd name="connsiteY3" fmla="*/ 407773 h 642551"/>
              <a:gd name="connsiteX4" fmla="*/ 160638 w 3311611"/>
              <a:gd name="connsiteY4" fmla="*/ 370703 h 642551"/>
              <a:gd name="connsiteX5" fmla="*/ 247135 w 3311611"/>
              <a:gd name="connsiteY5" fmla="*/ 321276 h 642551"/>
              <a:gd name="connsiteX6" fmla="*/ 284206 w 3311611"/>
              <a:gd name="connsiteY6" fmla="*/ 296562 h 642551"/>
              <a:gd name="connsiteX7" fmla="*/ 333633 w 3311611"/>
              <a:gd name="connsiteY7" fmla="*/ 271849 h 642551"/>
              <a:gd name="connsiteX8" fmla="*/ 370703 w 3311611"/>
              <a:gd name="connsiteY8" fmla="*/ 247135 h 642551"/>
              <a:gd name="connsiteX9" fmla="*/ 444844 w 3311611"/>
              <a:gd name="connsiteY9" fmla="*/ 222421 h 642551"/>
              <a:gd name="connsiteX10" fmla="*/ 556054 w 3311611"/>
              <a:gd name="connsiteY10" fmla="*/ 197708 h 642551"/>
              <a:gd name="connsiteX11" fmla="*/ 593125 w 3311611"/>
              <a:gd name="connsiteY11" fmla="*/ 172994 h 642551"/>
              <a:gd name="connsiteX12" fmla="*/ 630195 w 3311611"/>
              <a:gd name="connsiteY12" fmla="*/ 160638 h 642551"/>
              <a:gd name="connsiteX13" fmla="*/ 716692 w 3311611"/>
              <a:gd name="connsiteY13" fmla="*/ 98854 h 642551"/>
              <a:gd name="connsiteX14" fmla="*/ 926757 w 3311611"/>
              <a:gd name="connsiteY14" fmla="*/ 61784 h 642551"/>
              <a:gd name="connsiteX15" fmla="*/ 1062681 w 3311611"/>
              <a:gd name="connsiteY15" fmla="*/ 24713 h 642551"/>
              <a:gd name="connsiteX16" fmla="*/ 1112108 w 3311611"/>
              <a:gd name="connsiteY16" fmla="*/ 12357 h 642551"/>
              <a:gd name="connsiteX17" fmla="*/ 1371600 w 3311611"/>
              <a:gd name="connsiteY17" fmla="*/ 0 h 642551"/>
              <a:gd name="connsiteX18" fmla="*/ 2533135 w 3311611"/>
              <a:gd name="connsiteY18" fmla="*/ 24713 h 642551"/>
              <a:gd name="connsiteX19" fmla="*/ 2607276 w 3311611"/>
              <a:gd name="connsiteY19" fmla="*/ 37070 h 642551"/>
              <a:gd name="connsiteX20" fmla="*/ 2669060 w 3311611"/>
              <a:gd name="connsiteY20" fmla="*/ 61784 h 642551"/>
              <a:gd name="connsiteX21" fmla="*/ 2767914 w 3311611"/>
              <a:gd name="connsiteY21" fmla="*/ 86497 h 642551"/>
              <a:gd name="connsiteX22" fmla="*/ 2842054 w 3311611"/>
              <a:gd name="connsiteY22" fmla="*/ 160638 h 642551"/>
              <a:gd name="connsiteX23" fmla="*/ 2916195 w 3311611"/>
              <a:gd name="connsiteY23" fmla="*/ 247135 h 642551"/>
              <a:gd name="connsiteX24" fmla="*/ 2953265 w 3311611"/>
              <a:gd name="connsiteY24" fmla="*/ 271849 h 642551"/>
              <a:gd name="connsiteX25" fmla="*/ 2990335 w 3311611"/>
              <a:gd name="connsiteY25" fmla="*/ 308919 h 642551"/>
              <a:gd name="connsiteX26" fmla="*/ 3052119 w 3311611"/>
              <a:gd name="connsiteY26" fmla="*/ 383059 h 642551"/>
              <a:gd name="connsiteX27" fmla="*/ 3101546 w 3311611"/>
              <a:gd name="connsiteY27" fmla="*/ 407773 h 642551"/>
              <a:gd name="connsiteX28" fmla="*/ 3188044 w 3311611"/>
              <a:gd name="connsiteY28" fmla="*/ 531340 h 642551"/>
              <a:gd name="connsiteX29" fmla="*/ 3274541 w 3311611"/>
              <a:gd name="connsiteY29" fmla="*/ 617838 h 642551"/>
              <a:gd name="connsiteX30" fmla="*/ 3311611 w 3311611"/>
              <a:gd name="connsiteY30" fmla="*/ 642551 h 64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11611" h="642551">
                <a:moveTo>
                  <a:pt x="0" y="605481"/>
                </a:moveTo>
                <a:cubicBezTo>
                  <a:pt x="4700" y="581979"/>
                  <a:pt x="12048" y="531959"/>
                  <a:pt x="24714" y="506627"/>
                </a:cubicBezTo>
                <a:cubicBezTo>
                  <a:pt x="38600" y="478855"/>
                  <a:pt x="63073" y="452007"/>
                  <a:pt x="86498" y="432486"/>
                </a:cubicBezTo>
                <a:cubicBezTo>
                  <a:pt x="97907" y="422979"/>
                  <a:pt x="112159" y="417280"/>
                  <a:pt x="123568" y="407773"/>
                </a:cubicBezTo>
                <a:cubicBezTo>
                  <a:pt x="136993" y="396586"/>
                  <a:pt x="147213" y="381890"/>
                  <a:pt x="160638" y="370703"/>
                </a:cubicBezTo>
                <a:cubicBezTo>
                  <a:pt x="193484" y="343331"/>
                  <a:pt x="208674" y="343253"/>
                  <a:pt x="247135" y="321276"/>
                </a:cubicBezTo>
                <a:cubicBezTo>
                  <a:pt x="260030" y="313908"/>
                  <a:pt x="271311" y="303930"/>
                  <a:pt x="284206" y="296562"/>
                </a:cubicBezTo>
                <a:cubicBezTo>
                  <a:pt x="300199" y="287423"/>
                  <a:pt x="317640" y="280988"/>
                  <a:pt x="333633" y="271849"/>
                </a:cubicBezTo>
                <a:cubicBezTo>
                  <a:pt x="346527" y="264481"/>
                  <a:pt x="357132" y="253167"/>
                  <a:pt x="370703" y="247135"/>
                </a:cubicBezTo>
                <a:cubicBezTo>
                  <a:pt x="394508" y="236555"/>
                  <a:pt x="419571" y="228739"/>
                  <a:pt x="444844" y="222421"/>
                </a:cubicBezTo>
                <a:cubicBezTo>
                  <a:pt x="514646" y="204972"/>
                  <a:pt x="477618" y="213396"/>
                  <a:pt x="556054" y="197708"/>
                </a:cubicBezTo>
                <a:cubicBezTo>
                  <a:pt x="568411" y="189470"/>
                  <a:pt x="579842" y="179636"/>
                  <a:pt x="593125" y="172994"/>
                </a:cubicBezTo>
                <a:cubicBezTo>
                  <a:pt x="604775" y="167169"/>
                  <a:pt x="620024" y="168775"/>
                  <a:pt x="630195" y="160638"/>
                </a:cubicBezTo>
                <a:cubicBezTo>
                  <a:pt x="697197" y="107036"/>
                  <a:pt x="596334" y="126208"/>
                  <a:pt x="716692" y="98854"/>
                </a:cubicBezTo>
                <a:cubicBezTo>
                  <a:pt x="786027" y="83096"/>
                  <a:pt x="926757" y="61784"/>
                  <a:pt x="926757" y="61784"/>
                </a:cubicBezTo>
                <a:cubicBezTo>
                  <a:pt x="1042475" y="23211"/>
                  <a:pt x="957896" y="47998"/>
                  <a:pt x="1062681" y="24713"/>
                </a:cubicBezTo>
                <a:cubicBezTo>
                  <a:pt x="1079259" y="21029"/>
                  <a:pt x="1095179" y="13711"/>
                  <a:pt x="1112108" y="12357"/>
                </a:cubicBezTo>
                <a:cubicBezTo>
                  <a:pt x="1198428" y="5452"/>
                  <a:pt x="1285103" y="4119"/>
                  <a:pt x="1371600" y="0"/>
                </a:cubicBezTo>
                <a:lnTo>
                  <a:pt x="2533135" y="24713"/>
                </a:lnTo>
                <a:cubicBezTo>
                  <a:pt x="2558178" y="25464"/>
                  <a:pt x="2583104" y="30478"/>
                  <a:pt x="2607276" y="37070"/>
                </a:cubicBezTo>
                <a:cubicBezTo>
                  <a:pt x="2628676" y="42906"/>
                  <a:pt x="2647814" y="55410"/>
                  <a:pt x="2669060" y="61784"/>
                </a:cubicBezTo>
                <a:cubicBezTo>
                  <a:pt x="2967224" y="151232"/>
                  <a:pt x="2572244" y="21272"/>
                  <a:pt x="2767914" y="86497"/>
                </a:cubicBezTo>
                <a:cubicBezTo>
                  <a:pt x="2811418" y="151753"/>
                  <a:pt x="2770530" y="99332"/>
                  <a:pt x="2842054" y="160638"/>
                </a:cubicBezTo>
                <a:cubicBezTo>
                  <a:pt x="2936212" y="241345"/>
                  <a:pt x="2818524" y="149463"/>
                  <a:pt x="2916195" y="247135"/>
                </a:cubicBezTo>
                <a:cubicBezTo>
                  <a:pt x="2926696" y="257636"/>
                  <a:pt x="2941856" y="262342"/>
                  <a:pt x="2953265" y="271849"/>
                </a:cubicBezTo>
                <a:cubicBezTo>
                  <a:pt x="2966690" y="283036"/>
                  <a:pt x="2979148" y="295494"/>
                  <a:pt x="2990335" y="308919"/>
                </a:cubicBezTo>
                <a:cubicBezTo>
                  <a:pt x="3022211" y="347170"/>
                  <a:pt x="3007526" y="351207"/>
                  <a:pt x="3052119" y="383059"/>
                </a:cubicBezTo>
                <a:cubicBezTo>
                  <a:pt x="3067108" y="393766"/>
                  <a:pt x="3085070" y="399535"/>
                  <a:pt x="3101546" y="407773"/>
                </a:cubicBezTo>
                <a:cubicBezTo>
                  <a:pt x="3116221" y="429786"/>
                  <a:pt x="3165169" y="506178"/>
                  <a:pt x="3188044" y="531340"/>
                </a:cubicBezTo>
                <a:cubicBezTo>
                  <a:pt x="3215472" y="561511"/>
                  <a:pt x="3240614" y="595220"/>
                  <a:pt x="3274541" y="617838"/>
                </a:cubicBezTo>
                <a:lnTo>
                  <a:pt x="3311611" y="642551"/>
                </a:ln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Freeform 29"/>
          <p:cNvSpPr/>
          <p:nvPr/>
        </p:nvSpPr>
        <p:spPr>
          <a:xfrm>
            <a:off x="4213654" y="1556951"/>
            <a:ext cx="3348681" cy="766119"/>
          </a:xfrm>
          <a:custGeom>
            <a:avLst/>
            <a:gdLst>
              <a:gd name="connsiteX0" fmla="*/ 0 w 3348681"/>
              <a:gd name="connsiteY0" fmla="*/ 766119 h 766119"/>
              <a:gd name="connsiteX1" fmla="*/ 74141 w 3348681"/>
              <a:gd name="connsiteY1" fmla="*/ 679622 h 766119"/>
              <a:gd name="connsiteX2" fmla="*/ 98854 w 3348681"/>
              <a:gd name="connsiteY2" fmla="*/ 630195 h 766119"/>
              <a:gd name="connsiteX3" fmla="*/ 358346 w 3348681"/>
              <a:gd name="connsiteY3" fmla="*/ 444844 h 766119"/>
              <a:gd name="connsiteX4" fmla="*/ 531341 w 3348681"/>
              <a:gd name="connsiteY4" fmla="*/ 333633 h 766119"/>
              <a:gd name="connsiteX5" fmla="*/ 605481 w 3348681"/>
              <a:gd name="connsiteY5" fmla="*/ 284206 h 766119"/>
              <a:gd name="connsiteX6" fmla="*/ 691978 w 3348681"/>
              <a:gd name="connsiteY6" fmla="*/ 247135 h 766119"/>
              <a:gd name="connsiteX7" fmla="*/ 790832 w 3348681"/>
              <a:gd name="connsiteY7" fmla="*/ 210065 h 766119"/>
              <a:gd name="connsiteX8" fmla="*/ 864973 w 3348681"/>
              <a:gd name="connsiteY8" fmla="*/ 172995 h 766119"/>
              <a:gd name="connsiteX9" fmla="*/ 951470 w 3348681"/>
              <a:gd name="connsiteY9" fmla="*/ 123568 h 766119"/>
              <a:gd name="connsiteX10" fmla="*/ 1062681 w 3348681"/>
              <a:gd name="connsiteY10" fmla="*/ 86498 h 766119"/>
              <a:gd name="connsiteX11" fmla="*/ 1161535 w 3348681"/>
              <a:gd name="connsiteY11" fmla="*/ 49427 h 766119"/>
              <a:gd name="connsiteX12" fmla="*/ 1235676 w 3348681"/>
              <a:gd name="connsiteY12" fmla="*/ 37071 h 766119"/>
              <a:gd name="connsiteX13" fmla="*/ 1445741 w 3348681"/>
              <a:gd name="connsiteY13" fmla="*/ 0 h 766119"/>
              <a:gd name="connsiteX14" fmla="*/ 2051222 w 3348681"/>
              <a:gd name="connsiteY14" fmla="*/ 24714 h 766119"/>
              <a:gd name="connsiteX15" fmla="*/ 2236573 w 3348681"/>
              <a:gd name="connsiteY15" fmla="*/ 49427 h 766119"/>
              <a:gd name="connsiteX16" fmla="*/ 2384854 w 3348681"/>
              <a:gd name="connsiteY16" fmla="*/ 98854 h 766119"/>
              <a:gd name="connsiteX17" fmla="*/ 2421924 w 3348681"/>
              <a:gd name="connsiteY17" fmla="*/ 111211 h 766119"/>
              <a:gd name="connsiteX18" fmla="*/ 2458995 w 3348681"/>
              <a:gd name="connsiteY18" fmla="*/ 123568 h 766119"/>
              <a:gd name="connsiteX19" fmla="*/ 2570205 w 3348681"/>
              <a:gd name="connsiteY19" fmla="*/ 185352 h 766119"/>
              <a:gd name="connsiteX20" fmla="*/ 2619632 w 3348681"/>
              <a:gd name="connsiteY20" fmla="*/ 210065 h 766119"/>
              <a:gd name="connsiteX21" fmla="*/ 2669060 w 3348681"/>
              <a:gd name="connsiteY21" fmla="*/ 247135 h 766119"/>
              <a:gd name="connsiteX22" fmla="*/ 2730843 w 3348681"/>
              <a:gd name="connsiteY22" fmla="*/ 271849 h 766119"/>
              <a:gd name="connsiteX23" fmla="*/ 2829697 w 3348681"/>
              <a:gd name="connsiteY23" fmla="*/ 333633 h 766119"/>
              <a:gd name="connsiteX24" fmla="*/ 2866768 w 3348681"/>
              <a:gd name="connsiteY24" fmla="*/ 370703 h 766119"/>
              <a:gd name="connsiteX25" fmla="*/ 2940908 w 3348681"/>
              <a:gd name="connsiteY25" fmla="*/ 420130 h 766119"/>
              <a:gd name="connsiteX26" fmla="*/ 3002692 w 3348681"/>
              <a:gd name="connsiteY26" fmla="*/ 481914 h 766119"/>
              <a:gd name="connsiteX27" fmla="*/ 3101546 w 3348681"/>
              <a:gd name="connsiteY27" fmla="*/ 543698 h 766119"/>
              <a:gd name="connsiteX28" fmla="*/ 3225114 w 3348681"/>
              <a:gd name="connsiteY28" fmla="*/ 654908 h 766119"/>
              <a:gd name="connsiteX29" fmla="*/ 3274541 w 3348681"/>
              <a:gd name="connsiteY29" fmla="*/ 667265 h 766119"/>
              <a:gd name="connsiteX30" fmla="*/ 3348681 w 3348681"/>
              <a:gd name="connsiteY30" fmla="*/ 729049 h 76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48681" h="766119">
                <a:moveTo>
                  <a:pt x="0" y="766119"/>
                </a:moveTo>
                <a:cubicBezTo>
                  <a:pt x="150157" y="515854"/>
                  <a:pt x="-48117" y="826330"/>
                  <a:pt x="74141" y="679622"/>
                </a:cubicBezTo>
                <a:cubicBezTo>
                  <a:pt x="85933" y="665471"/>
                  <a:pt x="85829" y="643220"/>
                  <a:pt x="98854" y="630195"/>
                </a:cubicBezTo>
                <a:cubicBezTo>
                  <a:pt x="149519" y="579530"/>
                  <a:pt x="306888" y="478292"/>
                  <a:pt x="358346" y="444844"/>
                </a:cubicBezTo>
                <a:cubicBezTo>
                  <a:pt x="668412" y="243301"/>
                  <a:pt x="282675" y="499410"/>
                  <a:pt x="531341" y="333633"/>
                </a:cubicBezTo>
                <a:cubicBezTo>
                  <a:pt x="556054" y="317157"/>
                  <a:pt x="578181" y="295906"/>
                  <a:pt x="605481" y="284206"/>
                </a:cubicBezTo>
                <a:cubicBezTo>
                  <a:pt x="634313" y="271849"/>
                  <a:pt x="662853" y="258785"/>
                  <a:pt x="691978" y="247135"/>
                </a:cubicBezTo>
                <a:cubicBezTo>
                  <a:pt x="724653" y="234065"/>
                  <a:pt x="758485" y="223928"/>
                  <a:pt x="790832" y="210065"/>
                </a:cubicBezTo>
                <a:cubicBezTo>
                  <a:pt x="816229" y="199181"/>
                  <a:pt x="840645" y="186095"/>
                  <a:pt x="864973" y="172995"/>
                </a:cubicBezTo>
                <a:cubicBezTo>
                  <a:pt x="894211" y="157251"/>
                  <a:pt x="921047" y="136878"/>
                  <a:pt x="951470" y="123568"/>
                </a:cubicBezTo>
                <a:cubicBezTo>
                  <a:pt x="987269" y="107906"/>
                  <a:pt x="1025833" y="99503"/>
                  <a:pt x="1062681" y="86498"/>
                </a:cubicBezTo>
                <a:cubicBezTo>
                  <a:pt x="1095867" y="74785"/>
                  <a:pt x="1127697" y="59095"/>
                  <a:pt x="1161535" y="49427"/>
                </a:cubicBezTo>
                <a:cubicBezTo>
                  <a:pt x="1185626" y="42544"/>
                  <a:pt x="1211263" y="42705"/>
                  <a:pt x="1235676" y="37071"/>
                </a:cubicBezTo>
                <a:cubicBezTo>
                  <a:pt x="1415051" y="-4323"/>
                  <a:pt x="1219066" y="22668"/>
                  <a:pt x="1445741" y="0"/>
                </a:cubicBezTo>
                <a:lnTo>
                  <a:pt x="2051222" y="24714"/>
                </a:lnTo>
                <a:cubicBezTo>
                  <a:pt x="2088424" y="26606"/>
                  <a:pt x="2188621" y="35324"/>
                  <a:pt x="2236573" y="49427"/>
                </a:cubicBezTo>
                <a:cubicBezTo>
                  <a:pt x="2286557" y="64128"/>
                  <a:pt x="2335427" y="82378"/>
                  <a:pt x="2384854" y="98854"/>
                </a:cubicBezTo>
                <a:lnTo>
                  <a:pt x="2421924" y="111211"/>
                </a:lnTo>
                <a:cubicBezTo>
                  <a:pt x="2434281" y="115330"/>
                  <a:pt x="2447345" y="117743"/>
                  <a:pt x="2458995" y="123568"/>
                </a:cubicBezTo>
                <a:cubicBezTo>
                  <a:pt x="2577504" y="182821"/>
                  <a:pt x="2430564" y="107773"/>
                  <a:pt x="2570205" y="185352"/>
                </a:cubicBezTo>
                <a:cubicBezTo>
                  <a:pt x="2586307" y="194298"/>
                  <a:pt x="2604012" y="200302"/>
                  <a:pt x="2619632" y="210065"/>
                </a:cubicBezTo>
                <a:cubicBezTo>
                  <a:pt x="2637096" y="220980"/>
                  <a:pt x="2651057" y="237133"/>
                  <a:pt x="2669060" y="247135"/>
                </a:cubicBezTo>
                <a:cubicBezTo>
                  <a:pt x="2688450" y="257907"/>
                  <a:pt x="2711823" y="260437"/>
                  <a:pt x="2730843" y="271849"/>
                </a:cubicBezTo>
                <a:cubicBezTo>
                  <a:pt x="2856762" y="347401"/>
                  <a:pt x="2740956" y="304052"/>
                  <a:pt x="2829697" y="333633"/>
                </a:cubicBezTo>
                <a:cubicBezTo>
                  <a:pt x="2842054" y="345990"/>
                  <a:pt x="2852974" y="359974"/>
                  <a:pt x="2866768" y="370703"/>
                </a:cubicBezTo>
                <a:cubicBezTo>
                  <a:pt x="2890213" y="388938"/>
                  <a:pt x="2919906" y="399128"/>
                  <a:pt x="2940908" y="420130"/>
                </a:cubicBezTo>
                <a:cubicBezTo>
                  <a:pt x="2961503" y="440725"/>
                  <a:pt x="2979702" y="464033"/>
                  <a:pt x="3002692" y="481914"/>
                </a:cubicBezTo>
                <a:cubicBezTo>
                  <a:pt x="3144537" y="592237"/>
                  <a:pt x="2954650" y="410156"/>
                  <a:pt x="3101546" y="543698"/>
                </a:cubicBezTo>
                <a:cubicBezTo>
                  <a:pt x="3120316" y="560762"/>
                  <a:pt x="3182608" y="636691"/>
                  <a:pt x="3225114" y="654908"/>
                </a:cubicBezTo>
                <a:cubicBezTo>
                  <a:pt x="3240724" y="661598"/>
                  <a:pt x="3258065" y="663146"/>
                  <a:pt x="3274541" y="667265"/>
                </a:cubicBezTo>
                <a:cubicBezTo>
                  <a:pt x="3333288" y="711325"/>
                  <a:pt x="3309406" y="689772"/>
                  <a:pt x="3348681" y="729049"/>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reeform 30"/>
          <p:cNvSpPr/>
          <p:nvPr/>
        </p:nvSpPr>
        <p:spPr>
          <a:xfrm>
            <a:off x="1075038" y="1210962"/>
            <a:ext cx="6746789" cy="1062681"/>
          </a:xfrm>
          <a:custGeom>
            <a:avLst/>
            <a:gdLst>
              <a:gd name="connsiteX0" fmla="*/ 12357 w 6746789"/>
              <a:gd name="connsiteY0" fmla="*/ 1050324 h 1062681"/>
              <a:gd name="connsiteX1" fmla="*/ 0 w 6746789"/>
              <a:gd name="connsiteY1" fmla="*/ 988541 h 1062681"/>
              <a:gd name="connsiteX2" fmla="*/ 12357 w 6746789"/>
              <a:gd name="connsiteY2" fmla="*/ 939114 h 1062681"/>
              <a:gd name="connsiteX3" fmla="*/ 148281 w 6746789"/>
              <a:gd name="connsiteY3" fmla="*/ 852616 h 1062681"/>
              <a:gd name="connsiteX4" fmla="*/ 531340 w 6746789"/>
              <a:gd name="connsiteY4" fmla="*/ 630195 h 1062681"/>
              <a:gd name="connsiteX5" fmla="*/ 753762 w 6746789"/>
              <a:gd name="connsiteY5" fmla="*/ 531341 h 1062681"/>
              <a:gd name="connsiteX6" fmla="*/ 1668162 w 6746789"/>
              <a:gd name="connsiteY6" fmla="*/ 222422 h 1062681"/>
              <a:gd name="connsiteX7" fmla="*/ 2075935 w 6746789"/>
              <a:gd name="connsiteY7" fmla="*/ 111211 h 1062681"/>
              <a:gd name="connsiteX8" fmla="*/ 2236573 w 6746789"/>
              <a:gd name="connsiteY8" fmla="*/ 61784 h 1062681"/>
              <a:gd name="connsiteX9" fmla="*/ 2421924 w 6746789"/>
              <a:gd name="connsiteY9" fmla="*/ 0 h 1062681"/>
              <a:gd name="connsiteX10" fmla="*/ 2990335 w 6746789"/>
              <a:gd name="connsiteY10" fmla="*/ 24714 h 1062681"/>
              <a:gd name="connsiteX11" fmla="*/ 3150973 w 6746789"/>
              <a:gd name="connsiteY11" fmla="*/ 37070 h 1062681"/>
              <a:gd name="connsiteX12" fmla="*/ 3348681 w 6746789"/>
              <a:gd name="connsiteY12" fmla="*/ 74141 h 1062681"/>
              <a:gd name="connsiteX13" fmla="*/ 3521676 w 6746789"/>
              <a:gd name="connsiteY13" fmla="*/ 98854 h 1062681"/>
              <a:gd name="connsiteX14" fmla="*/ 3744097 w 6746789"/>
              <a:gd name="connsiteY14" fmla="*/ 123568 h 1062681"/>
              <a:gd name="connsiteX15" fmla="*/ 3793524 w 6746789"/>
              <a:gd name="connsiteY15" fmla="*/ 135924 h 1062681"/>
              <a:gd name="connsiteX16" fmla="*/ 5288692 w 6746789"/>
              <a:gd name="connsiteY16" fmla="*/ 185352 h 1062681"/>
              <a:gd name="connsiteX17" fmla="*/ 5548184 w 6746789"/>
              <a:gd name="connsiteY17" fmla="*/ 234779 h 1062681"/>
              <a:gd name="connsiteX18" fmla="*/ 5634681 w 6746789"/>
              <a:gd name="connsiteY18" fmla="*/ 259492 h 1062681"/>
              <a:gd name="connsiteX19" fmla="*/ 5733535 w 6746789"/>
              <a:gd name="connsiteY19" fmla="*/ 296562 h 1062681"/>
              <a:gd name="connsiteX20" fmla="*/ 5807676 w 6746789"/>
              <a:gd name="connsiteY20" fmla="*/ 308919 h 1062681"/>
              <a:gd name="connsiteX21" fmla="*/ 5955957 w 6746789"/>
              <a:gd name="connsiteY21" fmla="*/ 358346 h 1062681"/>
              <a:gd name="connsiteX22" fmla="*/ 6030097 w 6746789"/>
              <a:gd name="connsiteY22" fmla="*/ 383060 h 1062681"/>
              <a:gd name="connsiteX23" fmla="*/ 6203092 w 6746789"/>
              <a:gd name="connsiteY23" fmla="*/ 457200 h 1062681"/>
              <a:gd name="connsiteX24" fmla="*/ 6264876 w 6746789"/>
              <a:gd name="connsiteY24" fmla="*/ 481914 h 1062681"/>
              <a:gd name="connsiteX25" fmla="*/ 6388443 w 6746789"/>
              <a:gd name="connsiteY25" fmla="*/ 543697 h 1062681"/>
              <a:gd name="connsiteX26" fmla="*/ 6413157 w 6746789"/>
              <a:gd name="connsiteY26" fmla="*/ 580768 h 1062681"/>
              <a:gd name="connsiteX27" fmla="*/ 6437870 w 6746789"/>
              <a:gd name="connsiteY27" fmla="*/ 630195 h 1062681"/>
              <a:gd name="connsiteX28" fmla="*/ 6474940 w 6746789"/>
              <a:gd name="connsiteY28" fmla="*/ 667265 h 1062681"/>
              <a:gd name="connsiteX29" fmla="*/ 6512011 w 6746789"/>
              <a:gd name="connsiteY29" fmla="*/ 716692 h 1062681"/>
              <a:gd name="connsiteX30" fmla="*/ 6549081 w 6746789"/>
              <a:gd name="connsiteY30" fmla="*/ 753762 h 1062681"/>
              <a:gd name="connsiteX31" fmla="*/ 6623221 w 6746789"/>
              <a:gd name="connsiteY31" fmla="*/ 852616 h 1062681"/>
              <a:gd name="connsiteX32" fmla="*/ 6635578 w 6746789"/>
              <a:gd name="connsiteY32" fmla="*/ 889687 h 1062681"/>
              <a:gd name="connsiteX33" fmla="*/ 6685005 w 6746789"/>
              <a:gd name="connsiteY33" fmla="*/ 963827 h 1062681"/>
              <a:gd name="connsiteX34" fmla="*/ 6697362 w 6746789"/>
              <a:gd name="connsiteY34" fmla="*/ 1000897 h 1062681"/>
              <a:gd name="connsiteX35" fmla="*/ 6746789 w 6746789"/>
              <a:gd name="connsiteY35" fmla="*/ 1062681 h 106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46789" h="1062681">
                <a:moveTo>
                  <a:pt x="12357" y="1050324"/>
                </a:moveTo>
                <a:cubicBezTo>
                  <a:pt x="8238" y="1029730"/>
                  <a:pt x="0" y="1009543"/>
                  <a:pt x="0" y="988541"/>
                </a:cubicBezTo>
                <a:cubicBezTo>
                  <a:pt x="0" y="971558"/>
                  <a:pt x="3931" y="953859"/>
                  <a:pt x="12357" y="939114"/>
                </a:cubicBezTo>
                <a:cubicBezTo>
                  <a:pt x="39035" y="892427"/>
                  <a:pt x="110623" y="875211"/>
                  <a:pt x="148281" y="852616"/>
                </a:cubicBezTo>
                <a:cubicBezTo>
                  <a:pt x="392467" y="706105"/>
                  <a:pt x="-6442" y="869209"/>
                  <a:pt x="531340" y="630195"/>
                </a:cubicBezTo>
                <a:cubicBezTo>
                  <a:pt x="605481" y="597244"/>
                  <a:pt x="677840" y="559949"/>
                  <a:pt x="753762" y="531341"/>
                </a:cubicBezTo>
                <a:cubicBezTo>
                  <a:pt x="1058911" y="416357"/>
                  <a:pt x="1356846" y="311369"/>
                  <a:pt x="1668162" y="222422"/>
                </a:cubicBezTo>
                <a:cubicBezTo>
                  <a:pt x="1803630" y="183717"/>
                  <a:pt x="1940356" y="149527"/>
                  <a:pt x="2075935" y="111211"/>
                </a:cubicBezTo>
                <a:cubicBezTo>
                  <a:pt x="2129847" y="95975"/>
                  <a:pt x="2182222" y="75372"/>
                  <a:pt x="2236573" y="61784"/>
                </a:cubicBezTo>
                <a:cubicBezTo>
                  <a:pt x="2365859" y="29462"/>
                  <a:pt x="2304208" y="50450"/>
                  <a:pt x="2421924" y="0"/>
                </a:cubicBezTo>
                <a:lnTo>
                  <a:pt x="2990335" y="24714"/>
                </a:lnTo>
                <a:cubicBezTo>
                  <a:pt x="3043970" y="27441"/>
                  <a:pt x="3097773" y="29732"/>
                  <a:pt x="3150973" y="37070"/>
                </a:cubicBezTo>
                <a:cubicBezTo>
                  <a:pt x="3217395" y="46232"/>
                  <a:pt x="3282542" y="63118"/>
                  <a:pt x="3348681" y="74141"/>
                </a:cubicBezTo>
                <a:cubicBezTo>
                  <a:pt x="3406139" y="83717"/>
                  <a:pt x="3463875" y="91629"/>
                  <a:pt x="3521676" y="98854"/>
                </a:cubicBezTo>
                <a:cubicBezTo>
                  <a:pt x="3595697" y="108107"/>
                  <a:pt x="3744097" y="123568"/>
                  <a:pt x="3744097" y="123568"/>
                </a:cubicBezTo>
                <a:cubicBezTo>
                  <a:pt x="3760573" y="127687"/>
                  <a:pt x="3776574" y="134865"/>
                  <a:pt x="3793524" y="135924"/>
                </a:cubicBezTo>
                <a:cubicBezTo>
                  <a:pt x="4252550" y="164613"/>
                  <a:pt x="4858189" y="174170"/>
                  <a:pt x="5288692" y="185352"/>
                </a:cubicBezTo>
                <a:cubicBezTo>
                  <a:pt x="5343879" y="195386"/>
                  <a:pt x="5490800" y="221277"/>
                  <a:pt x="5548184" y="234779"/>
                </a:cubicBezTo>
                <a:cubicBezTo>
                  <a:pt x="5577373" y="241647"/>
                  <a:pt x="5606234" y="250010"/>
                  <a:pt x="5634681" y="259492"/>
                </a:cubicBezTo>
                <a:cubicBezTo>
                  <a:pt x="5653938" y="265911"/>
                  <a:pt x="5707495" y="290776"/>
                  <a:pt x="5733535" y="296562"/>
                </a:cubicBezTo>
                <a:cubicBezTo>
                  <a:pt x="5757993" y="301997"/>
                  <a:pt x="5782962" y="304800"/>
                  <a:pt x="5807676" y="308919"/>
                </a:cubicBezTo>
                <a:lnTo>
                  <a:pt x="5955957" y="358346"/>
                </a:lnTo>
                <a:cubicBezTo>
                  <a:pt x="5980670" y="366584"/>
                  <a:pt x="6006153" y="372798"/>
                  <a:pt x="6030097" y="383060"/>
                </a:cubicBezTo>
                <a:lnTo>
                  <a:pt x="6203092" y="457200"/>
                </a:lnTo>
                <a:cubicBezTo>
                  <a:pt x="6223535" y="465808"/>
                  <a:pt x="6245856" y="470502"/>
                  <a:pt x="6264876" y="481914"/>
                </a:cubicBezTo>
                <a:cubicBezTo>
                  <a:pt x="6345679" y="530396"/>
                  <a:pt x="6304360" y="510065"/>
                  <a:pt x="6388443" y="543697"/>
                </a:cubicBezTo>
                <a:cubicBezTo>
                  <a:pt x="6396681" y="556054"/>
                  <a:pt x="6405789" y="567873"/>
                  <a:pt x="6413157" y="580768"/>
                </a:cubicBezTo>
                <a:cubicBezTo>
                  <a:pt x="6422296" y="596761"/>
                  <a:pt x="6427163" y="615206"/>
                  <a:pt x="6437870" y="630195"/>
                </a:cubicBezTo>
                <a:cubicBezTo>
                  <a:pt x="6448027" y="644415"/>
                  <a:pt x="6463567" y="653997"/>
                  <a:pt x="6474940" y="667265"/>
                </a:cubicBezTo>
                <a:cubicBezTo>
                  <a:pt x="6488343" y="682902"/>
                  <a:pt x="6498608" y="701055"/>
                  <a:pt x="6512011" y="716692"/>
                </a:cubicBezTo>
                <a:cubicBezTo>
                  <a:pt x="6523384" y="729960"/>
                  <a:pt x="6538596" y="739782"/>
                  <a:pt x="6549081" y="753762"/>
                </a:cubicBezTo>
                <a:cubicBezTo>
                  <a:pt x="6641202" y="876591"/>
                  <a:pt x="6535654" y="765049"/>
                  <a:pt x="6623221" y="852616"/>
                </a:cubicBezTo>
                <a:cubicBezTo>
                  <a:pt x="6627340" y="864973"/>
                  <a:pt x="6629252" y="878301"/>
                  <a:pt x="6635578" y="889687"/>
                </a:cubicBezTo>
                <a:cubicBezTo>
                  <a:pt x="6650002" y="915651"/>
                  <a:pt x="6675612" y="935649"/>
                  <a:pt x="6685005" y="963827"/>
                </a:cubicBezTo>
                <a:cubicBezTo>
                  <a:pt x="6689124" y="976184"/>
                  <a:pt x="6691537" y="989247"/>
                  <a:pt x="6697362" y="1000897"/>
                </a:cubicBezTo>
                <a:cubicBezTo>
                  <a:pt x="6712950" y="1032074"/>
                  <a:pt x="6723802" y="1039694"/>
                  <a:pt x="6746789" y="1062681"/>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6" name="Freeform 4095"/>
          <p:cNvSpPr/>
          <p:nvPr/>
        </p:nvSpPr>
        <p:spPr>
          <a:xfrm>
            <a:off x="963817" y="1104531"/>
            <a:ext cx="6576728" cy="1218539"/>
          </a:xfrm>
          <a:custGeom>
            <a:avLst/>
            <a:gdLst>
              <a:gd name="connsiteX0" fmla="*/ 778486 w 6576728"/>
              <a:gd name="connsiteY0" fmla="*/ 1181469 h 1218539"/>
              <a:gd name="connsiteX1" fmla="*/ 753772 w 6576728"/>
              <a:gd name="connsiteY1" fmla="*/ 1119685 h 1218539"/>
              <a:gd name="connsiteX2" fmla="*/ 827913 w 6576728"/>
              <a:gd name="connsiteY2" fmla="*/ 1008474 h 1218539"/>
              <a:gd name="connsiteX3" fmla="*/ 889697 w 6576728"/>
              <a:gd name="connsiteY3" fmla="*/ 959047 h 1218539"/>
              <a:gd name="connsiteX4" fmla="*/ 1037978 w 6576728"/>
              <a:gd name="connsiteY4" fmla="*/ 897264 h 1218539"/>
              <a:gd name="connsiteX5" fmla="*/ 1112118 w 6576728"/>
              <a:gd name="connsiteY5" fmla="*/ 847837 h 1218539"/>
              <a:gd name="connsiteX6" fmla="*/ 1334540 w 6576728"/>
              <a:gd name="connsiteY6" fmla="*/ 761339 h 1218539"/>
              <a:gd name="connsiteX7" fmla="*/ 1433394 w 6576728"/>
              <a:gd name="connsiteY7" fmla="*/ 736626 h 1218539"/>
              <a:gd name="connsiteX8" fmla="*/ 1767026 w 6576728"/>
              <a:gd name="connsiteY8" fmla="*/ 600701 h 1218539"/>
              <a:gd name="connsiteX9" fmla="*/ 2001805 w 6576728"/>
              <a:gd name="connsiteY9" fmla="*/ 538918 h 1218539"/>
              <a:gd name="connsiteX10" fmla="*/ 2187156 w 6576728"/>
              <a:gd name="connsiteY10" fmla="*/ 514204 h 1218539"/>
              <a:gd name="connsiteX11" fmla="*/ 2483718 w 6576728"/>
              <a:gd name="connsiteY11" fmla="*/ 526561 h 1218539"/>
              <a:gd name="connsiteX12" fmla="*/ 2879134 w 6576728"/>
              <a:gd name="connsiteY12" fmla="*/ 588345 h 1218539"/>
              <a:gd name="connsiteX13" fmla="*/ 3002702 w 6576728"/>
              <a:gd name="connsiteY13" fmla="*/ 637772 h 1218539"/>
              <a:gd name="connsiteX14" fmla="*/ 3249837 w 6576728"/>
              <a:gd name="connsiteY14" fmla="*/ 724269 h 1218539"/>
              <a:gd name="connsiteX15" fmla="*/ 3361048 w 6576728"/>
              <a:gd name="connsiteY15" fmla="*/ 786053 h 1218539"/>
              <a:gd name="connsiteX16" fmla="*/ 3435188 w 6576728"/>
              <a:gd name="connsiteY16" fmla="*/ 810766 h 1218539"/>
              <a:gd name="connsiteX17" fmla="*/ 3496972 w 6576728"/>
              <a:gd name="connsiteY17" fmla="*/ 847837 h 1218539"/>
              <a:gd name="connsiteX18" fmla="*/ 3620540 w 6576728"/>
              <a:gd name="connsiteY18" fmla="*/ 884907 h 1218539"/>
              <a:gd name="connsiteX19" fmla="*/ 3904745 w 6576728"/>
              <a:gd name="connsiteY19" fmla="*/ 934334 h 1218539"/>
              <a:gd name="connsiteX20" fmla="*/ 4090097 w 6576728"/>
              <a:gd name="connsiteY20" fmla="*/ 996118 h 1218539"/>
              <a:gd name="connsiteX21" fmla="*/ 4164237 w 6576728"/>
              <a:gd name="connsiteY21" fmla="*/ 1020831 h 1218539"/>
              <a:gd name="connsiteX22" fmla="*/ 4324875 w 6576728"/>
              <a:gd name="connsiteY22" fmla="*/ 1070258 h 1218539"/>
              <a:gd name="connsiteX23" fmla="*/ 4411372 w 6576728"/>
              <a:gd name="connsiteY23" fmla="*/ 1033188 h 1218539"/>
              <a:gd name="connsiteX24" fmla="*/ 4473156 w 6576728"/>
              <a:gd name="connsiteY24" fmla="*/ 996118 h 1218539"/>
              <a:gd name="connsiteX25" fmla="*/ 4584367 w 6576728"/>
              <a:gd name="connsiteY25" fmla="*/ 959047 h 1218539"/>
              <a:gd name="connsiteX26" fmla="*/ 4745005 w 6576728"/>
              <a:gd name="connsiteY26" fmla="*/ 884907 h 1218539"/>
              <a:gd name="connsiteX27" fmla="*/ 4819145 w 6576728"/>
              <a:gd name="connsiteY27" fmla="*/ 872550 h 1218539"/>
              <a:gd name="connsiteX28" fmla="*/ 4893286 w 6576728"/>
              <a:gd name="connsiteY28" fmla="*/ 847837 h 1218539"/>
              <a:gd name="connsiteX29" fmla="*/ 5152778 w 6576728"/>
              <a:gd name="connsiteY29" fmla="*/ 810766 h 1218539"/>
              <a:gd name="connsiteX30" fmla="*/ 5325772 w 6576728"/>
              <a:gd name="connsiteY30" fmla="*/ 847837 h 1218539"/>
              <a:gd name="connsiteX31" fmla="*/ 5449340 w 6576728"/>
              <a:gd name="connsiteY31" fmla="*/ 872550 h 1218539"/>
              <a:gd name="connsiteX32" fmla="*/ 5758259 w 6576728"/>
              <a:gd name="connsiteY32" fmla="*/ 946691 h 1218539"/>
              <a:gd name="connsiteX33" fmla="*/ 5906540 w 6576728"/>
              <a:gd name="connsiteY33" fmla="*/ 996118 h 1218539"/>
              <a:gd name="connsiteX34" fmla="*/ 6141318 w 6576728"/>
              <a:gd name="connsiteY34" fmla="*/ 1045545 h 1218539"/>
              <a:gd name="connsiteX35" fmla="*/ 6264886 w 6576728"/>
              <a:gd name="connsiteY35" fmla="*/ 1107328 h 1218539"/>
              <a:gd name="connsiteX36" fmla="*/ 6314313 w 6576728"/>
              <a:gd name="connsiteY36" fmla="*/ 1119685 h 1218539"/>
              <a:gd name="connsiteX37" fmla="*/ 6363740 w 6576728"/>
              <a:gd name="connsiteY37" fmla="*/ 1169112 h 1218539"/>
              <a:gd name="connsiteX38" fmla="*/ 6413167 w 6576728"/>
              <a:gd name="connsiteY38" fmla="*/ 1181469 h 1218539"/>
              <a:gd name="connsiteX39" fmla="*/ 6487307 w 6576728"/>
              <a:gd name="connsiteY39" fmla="*/ 1218539 h 1218539"/>
              <a:gd name="connsiteX40" fmla="*/ 6524378 w 6576728"/>
              <a:gd name="connsiteY40" fmla="*/ 1193826 h 1218539"/>
              <a:gd name="connsiteX41" fmla="*/ 6561448 w 6576728"/>
              <a:gd name="connsiteY41" fmla="*/ 1181469 h 1218539"/>
              <a:gd name="connsiteX42" fmla="*/ 6499664 w 6576728"/>
              <a:gd name="connsiteY42" fmla="*/ 860193 h 1218539"/>
              <a:gd name="connsiteX43" fmla="*/ 6474951 w 6576728"/>
              <a:gd name="connsiteY43" fmla="*/ 823123 h 1218539"/>
              <a:gd name="connsiteX44" fmla="*/ 6437880 w 6576728"/>
              <a:gd name="connsiteY44" fmla="*/ 798410 h 1218539"/>
              <a:gd name="connsiteX45" fmla="*/ 6400810 w 6576728"/>
              <a:gd name="connsiteY45" fmla="*/ 761339 h 1218539"/>
              <a:gd name="connsiteX46" fmla="*/ 6351383 w 6576728"/>
              <a:gd name="connsiteY46" fmla="*/ 736626 h 1218539"/>
              <a:gd name="connsiteX47" fmla="*/ 6141318 w 6576728"/>
              <a:gd name="connsiteY47" fmla="*/ 575988 h 1218539"/>
              <a:gd name="connsiteX48" fmla="*/ 6054821 w 6576728"/>
              <a:gd name="connsiteY48" fmla="*/ 538918 h 1218539"/>
              <a:gd name="connsiteX49" fmla="*/ 5745902 w 6576728"/>
              <a:gd name="connsiteY49" fmla="*/ 440064 h 1218539"/>
              <a:gd name="connsiteX50" fmla="*/ 5634691 w 6576728"/>
              <a:gd name="connsiteY50" fmla="*/ 427707 h 1218539"/>
              <a:gd name="connsiteX51" fmla="*/ 5016853 w 6576728"/>
              <a:gd name="connsiteY51" fmla="*/ 464777 h 1218539"/>
              <a:gd name="connsiteX52" fmla="*/ 4942713 w 6576728"/>
              <a:gd name="connsiteY52" fmla="*/ 477134 h 1218539"/>
              <a:gd name="connsiteX53" fmla="*/ 4893286 w 6576728"/>
              <a:gd name="connsiteY53" fmla="*/ 489491 h 1218539"/>
              <a:gd name="connsiteX54" fmla="*/ 4843859 w 6576728"/>
              <a:gd name="connsiteY54" fmla="*/ 477134 h 1218539"/>
              <a:gd name="connsiteX55" fmla="*/ 4757361 w 6576728"/>
              <a:gd name="connsiteY55" fmla="*/ 452420 h 1218539"/>
              <a:gd name="connsiteX56" fmla="*/ 4633794 w 6576728"/>
              <a:gd name="connsiteY56" fmla="*/ 427707 h 1218539"/>
              <a:gd name="connsiteX57" fmla="*/ 4213664 w 6576728"/>
              <a:gd name="connsiteY57" fmla="*/ 267069 h 1218539"/>
              <a:gd name="connsiteX58" fmla="*/ 3966529 w 6576728"/>
              <a:gd name="connsiteY58" fmla="*/ 180572 h 1218539"/>
              <a:gd name="connsiteX59" fmla="*/ 3200410 w 6576728"/>
              <a:gd name="connsiteY59" fmla="*/ 44647 h 1218539"/>
              <a:gd name="connsiteX60" fmla="*/ 2767924 w 6576728"/>
              <a:gd name="connsiteY60" fmla="*/ 19934 h 1218539"/>
              <a:gd name="connsiteX61" fmla="*/ 2557859 w 6576728"/>
              <a:gd name="connsiteY61" fmla="*/ 106431 h 1218539"/>
              <a:gd name="connsiteX62" fmla="*/ 2421934 w 6576728"/>
              <a:gd name="connsiteY62" fmla="*/ 155858 h 1218539"/>
              <a:gd name="connsiteX63" fmla="*/ 2162442 w 6576728"/>
              <a:gd name="connsiteY63" fmla="*/ 304139 h 1218539"/>
              <a:gd name="connsiteX64" fmla="*/ 2051232 w 6576728"/>
              <a:gd name="connsiteY64" fmla="*/ 341210 h 1218539"/>
              <a:gd name="connsiteX65" fmla="*/ 1964734 w 6576728"/>
              <a:gd name="connsiteY65" fmla="*/ 378280 h 1218539"/>
              <a:gd name="connsiteX66" fmla="*/ 1865880 w 6576728"/>
              <a:gd name="connsiteY66" fmla="*/ 402993 h 1218539"/>
              <a:gd name="connsiteX67" fmla="*/ 1210972 w 6576728"/>
              <a:gd name="connsiteY67" fmla="*/ 440064 h 1218539"/>
              <a:gd name="connsiteX68" fmla="*/ 1112118 w 6576728"/>
              <a:gd name="connsiteY68" fmla="*/ 464777 h 1218539"/>
              <a:gd name="connsiteX69" fmla="*/ 1037978 w 6576728"/>
              <a:gd name="connsiteY69" fmla="*/ 477134 h 1218539"/>
              <a:gd name="connsiteX70" fmla="*/ 939124 w 6576728"/>
              <a:gd name="connsiteY70" fmla="*/ 526561 h 1218539"/>
              <a:gd name="connsiteX71" fmla="*/ 902053 w 6576728"/>
              <a:gd name="connsiteY71" fmla="*/ 538918 h 1218539"/>
              <a:gd name="connsiteX72" fmla="*/ 840269 w 6576728"/>
              <a:gd name="connsiteY72" fmla="*/ 600701 h 1218539"/>
              <a:gd name="connsiteX73" fmla="*/ 729059 w 6576728"/>
              <a:gd name="connsiteY73" fmla="*/ 613058 h 1218539"/>
              <a:gd name="connsiteX74" fmla="*/ 667275 w 6576728"/>
              <a:gd name="connsiteY74" fmla="*/ 625415 h 1218539"/>
              <a:gd name="connsiteX75" fmla="*/ 617848 w 6576728"/>
              <a:gd name="connsiteY75" fmla="*/ 650128 h 1218539"/>
              <a:gd name="connsiteX76" fmla="*/ 518994 w 6576728"/>
              <a:gd name="connsiteY76" fmla="*/ 674842 h 1218539"/>
              <a:gd name="connsiteX77" fmla="*/ 469567 w 6576728"/>
              <a:gd name="connsiteY77" fmla="*/ 711912 h 1218539"/>
              <a:gd name="connsiteX78" fmla="*/ 395426 w 6576728"/>
              <a:gd name="connsiteY78" fmla="*/ 736626 h 1218539"/>
              <a:gd name="connsiteX79" fmla="*/ 271859 w 6576728"/>
              <a:gd name="connsiteY79" fmla="*/ 798410 h 1218539"/>
              <a:gd name="connsiteX80" fmla="*/ 222432 w 6576728"/>
              <a:gd name="connsiteY80" fmla="*/ 823123 h 1218539"/>
              <a:gd name="connsiteX81" fmla="*/ 197718 w 6576728"/>
              <a:gd name="connsiteY81" fmla="*/ 860193 h 1218539"/>
              <a:gd name="connsiteX82" fmla="*/ 160648 w 6576728"/>
              <a:gd name="connsiteY82" fmla="*/ 872550 h 1218539"/>
              <a:gd name="connsiteX83" fmla="*/ 111221 w 6576728"/>
              <a:gd name="connsiteY83" fmla="*/ 897264 h 1218539"/>
              <a:gd name="connsiteX84" fmla="*/ 74151 w 6576728"/>
              <a:gd name="connsiteY84" fmla="*/ 946691 h 1218539"/>
              <a:gd name="connsiteX85" fmla="*/ 49437 w 6576728"/>
              <a:gd name="connsiteY85" fmla="*/ 1020831 h 1218539"/>
              <a:gd name="connsiteX86" fmla="*/ 24724 w 6576728"/>
              <a:gd name="connsiteY86" fmla="*/ 1057901 h 1218539"/>
              <a:gd name="connsiteX87" fmla="*/ 10 w 6576728"/>
              <a:gd name="connsiteY87" fmla="*/ 1144399 h 121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576728" h="1218539">
                <a:moveTo>
                  <a:pt x="778486" y="1181469"/>
                </a:moveTo>
                <a:cubicBezTo>
                  <a:pt x="770248" y="1160874"/>
                  <a:pt x="751930" y="1141790"/>
                  <a:pt x="753772" y="1119685"/>
                </a:cubicBezTo>
                <a:cubicBezTo>
                  <a:pt x="760801" y="1035337"/>
                  <a:pt x="781734" y="1043108"/>
                  <a:pt x="827913" y="1008474"/>
                </a:cubicBezTo>
                <a:cubicBezTo>
                  <a:pt x="849012" y="992650"/>
                  <a:pt x="866388" y="971387"/>
                  <a:pt x="889697" y="959047"/>
                </a:cubicBezTo>
                <a:cubicBezTo>
                  <a:pt x="937020" y="933994"/>
                  <a:pt x="993425" y="926966"/>
                  <a:pt x="1037978" y="897264"/>
                </a:cubicBezTo>
                <a:cubicBezTo>
                  <a:pt x="1062691" y="880788"/>
                  <a:pt x="1085911" y="861814"/>
                  <a:pt x="1112118" y="847837"/>
                </a:cubicBezTo>
                <a:cubicBezTo>
                  <a:pt x="1178963" y="812186"/>
                  <a:pt x="1261975" y="782682"/>
                  <a:pt x="1334540" y="761339"/>
                </a:cubicBezTo>
                <a:cubicBezTo>
                  <a:pt x="1367125" y="751755"/>
                  <a:pt x="1401543" y="748423"/>
                  <a:pt x="1433394" y="736626"/>
                </a:cubicBezTo>
                <a:cubicBezTo>
                  <a:pt x="1434334" y="736278"/>
                  <a:pt x="1699021" y="621102"/>
                  <a:pt x="1767026" y="600701"/>
                </a:cubicBezTo>
                <a:cubicBezTo>
                  <a:pt x="1873430" y="568780"/>
                  <a:pt x="1895892" y="558777"/>
                  <a:pt x="2001805" y="538918"/>
                </a:cubicBezTo>
                <a:cubicBezTo>
                  <a:pt x="2035915" y="532523"/>
                  <a:pt x="2156615" y="518022"/>
                  <a:pt x="2187156" y="514204"/>
                </a:cubicBezTo>
                <a:lnTo>
                  <a:pt x="2483718" y="526561"/>
                </a:lnTo>
                <a:cubicBezTo>
                  <a:pt x="2610375" y="533227"/>
                  <a:pt x="2760675" y="540962"/>
                  <a:pt x="2879134" y="588345"/>
                </a:cubicBezTo>
                <a:cubicBezTo>
                  <a:pt x="2920323" y="604821"/>
                  <a:pt x="2960830" y="623117"/>
                  <a:pt x="3002702" y="637772"/>
                </a:cubicBezTo>
                <a:cubicBezTo>
                  <a:pt x="3141473" y="686342"/>
                  <a:pt x="3114493" y="660159"/>
                  <a:pt x="3249837" y="724269"/>
                </a:cubicBezTo>
                <a:cubicBezTo>
                  <a:pt x="3288162" y="742423"/>
                  <a:pt x="3322620" y="768120"/>
                  <a:pt x="3361048" y="786053"/>
                </a:cubicBezTo>
                <a:cubicBezTo>
                  <a:pt x="3384654" y="797069"/>
                  <a:pt x="3411473" y="799986"/>
                  <a:pt x="3435188" y="810766"/>
                </a:cubicBezTo>
                <a:cubicBezTo>
                  <a:pt x="3457053" y="820705"/>
                  <a:pt x="3475107" y="837899"/>
                  <a:pt x="3496972" y="847837"/>
                </a:cubicBezTo>
                <a:cubicBezTo>
                  <a:pt x="3541371" y="868018"/>
                  <a:pt x="3575733" y="872687"/>
                  <a:pt x="3620540" y="884907"/>
                </a:cubicBezTo>
                <a:cubicBezTo>
                  <a:pt x="3784112" y="929517"/>
                  <a:pt x="3648013" y="902242"/>
                  <a:pt x="3904745" y="934334"/>
                </a:cubicBezTo>
                <a:cubicBezTo>
                  <a:pt x="4077784" y="999223"/>
                  <a:pt x="3930473" y="947003"/>
                  <a:pt x="4090097" y="996118"/>
                </a:cubicBezTo>
                <a:cubicBezTo>
                  <a:pt x="4114995" y="1003779"/>
                  <a:pt x="4139189" y="1013674"/>
                  <a:pt x="4164237" y="1020831"/>
                </a:cubicBezTo>
                <a:cubicBezTo>
                  <a:pt x="4322225" y="1065971"/>
                  <a:pt x="4206990" y="1023105"/>
                  <a:pt x="4324875" y="1070258"/>
                </a:cubicBezTo>
                <a:cubicBezTo>
                  <a:pt x="4353707" y="1057901"/>
                  <a:pt x="4383315" y="1047216"/>
                  <a:pt x="4411372" y="1033188"/>
                </a:cubicBezTo>
                <a:cubicBezTo>
                  <a:pt x="4432854" y="1022447"/>
                  <a:pt x="4451081" y="1005579"/>
                  <a:pt x="4473156" y="996118"/>
                </a:cubicBezTo>
                <a:cubicBezTo>
                  <a:pt x="4509072" y="980725"/>
                  <a:pt x="4548086" y="973559"/>
                  <a:pt x="4584367" y="959047"/>
                </a:cubicBezTo>
                <a:cubicBezTo>
                  <a:pt x="4668217" y="925507"/>
                  <a:pt x="4653941" y="912927"/>
                  <a:pt x="4745005" y="884907"/>
                </a:cubicBezTo>
                <a:cubicBezTo>
                  <a:pt x="4768951" y="877539"/>
                  <a:pt x="4794839" y="878627"/>
                  <a:pt x="4819145" y="872550"/>
                </a:cubicBezTo>
                <a:cubicBezTo>
                  <a:pt x="4844418" y="866232"/>
                  <a:pt x="4868013" y="854155"/>
                  <a:pt x="4893286" y="847837"/>
                </a:cubicBezTo>
                <a:cubicBezTo>
                  <a:pt x="5008613" y="819005"/>
                  <a:pt x="5032264" y="821722"/>
                  <a:pt x="5152778" y="810766"/>
                </a:cubicBezTo>
                <a:cubicBezTo>
                  <a:pt x="5329632" y="836031"/>
                  <a:pt x="5148804" y="806198"/>
                  <a:pt x="5325772" y="847837"/>
                </a:cubicBezTo>
                <a:cubicBezTo>
                  <a:pt x="5366660" y="857458"/>
                  <a:pt x="5408391" y="863190"/>
                  <a:pt x="5449340" y="872550"/>
                </a:cubicBezTo>
                <a:cubicBezTo>
                  <a:pt x="5552575" y="896146"/>
                  <a:pt x="5657796" y="913203"/>
                  <a:pt x="5758259" y="946691"/>
                </a:cubicBezTo>
                <a:cubicBezTo>
                  <a:pt x="5807686" y="963167"/>
                  <a:pt x="5856275" y="982409"/>
                  <a:pt x="5906540" y="996118"/>
                </a:cubicBezTo>
                <a:cubicBezTo>
                  <a:pt x="5979240" y="1015945"/>
                  <a:pt x="6068754" y="1022869"/>
                  <a:pt x="6141318" y="1045545"/>
                </a:cubicBezTo>
                <a:cubicBezTo>
                  <a:pt x="6415015" y="1131076"/>
                  <a:pt x="6119549" y="1045042"/>
                  <a:pt x="6264886" y="1107328"/>
                </a:cubicBezTo>
                <a:cubicBezTo>
                  <a:pt x="6280496" y="1114018"/>
                  <a:pt x="6297837" y="1115566"/>
                  <a:pt x="6314313" y="1119685"/>
                </a:cubicBezTo>
                <a:cubicBezTo>
                  <a:pt x="6330789" y="1136161"/>
                  <a:pt x="6343982" y="1156763"/>
                  <a:pt x="6363740" y="1169112"/>
                </a:cubicBezTo>
                <a:cubicBezTo>
                  <a:pt x="6378141" y="1178113"/>
                  <a:pt x="6396838" y="1176803"/>
                  <a:pt x="6413167" y="1181469"/>
                </a:cubicBezTo>
                <a:cubicBezTo>
                  <a:pt x="6457930" y="1194259"/>
                  <a:pt x="6446691" y="1191462"/>
                  <a:pt x="6487307" y="1218539"/>
                </a:cubicBezTo>
                <a:cubicBezTo>
                  <a:pt x="6499664" y="1210301"/>
                  <a:pt x="6511095" y="1200468"/>
                  <a:pt x="6524378" y="1193826"/>
                </a:cubicBezTo>
                <a:cubicBezTo>
                  <a:pt x="6536028" y="1188001"/>
                  <a:pt x="6560269" y="1194441"/>
                  <a:pt x="6561448" y="1181469"/>
                </a:cubicBezTo>
                <a:cubicBezTo>
                  <a:pt x="6585449" y="917456"/>
                  <a:pt x="6591731" y="982950"/>
                  <a:pt x="6499664" y="860193"/>
                </a:cubicBezTo>
                <a:cubicBezTo>
                  <a:pt x="6490754" y="848312"/>
                  <a:pt x="6485452" y="833624"/>
                  <a:pt x="6474951" y="823123"/>
                </a:cubicBezTo>
                <a:cubicBezTo>
                  <a:pt x="6464450" y="812622"/>
                  <a:pt x="6449289" y="807917"/>
                  <a:pt x="6437880" y="798410"/>
                </a:cubicBezTo>
                <a:cubicBezTo>
                  <a:pt x="6424455" y="787223"/>
                  <a:pt x="6415030" y="771496"/>
                  <a:pt x="6400810" y="761339"/>
                </a:cubicBezTo>
                <a:cubicBezTo>
                  <a:pt x="6385821" y="750632"/>
                  <a:pt x="6366372" y="747333"/>
                  <a:pt x="6351383" y="736626"/>
                </a:cubicBezTo>
                <a:cubicBezTo>
                  <a:pt x="6302080" y="701410"/>
                  <a:pt x="6202267" y="610816"/>
                  <a:pt x="6141318" y="575988"/>
                </a:cubicBezTo>
                <a:cubicBezTo>
                  <a:pt x="6114082" y="560425"/>
                  <a:pt x="6084033" y="550349"/>
                  <a:pt x="6054821" y="538918"/>
                </a:cubicBezTo>
                <a:cubicBezTo>
                  <a:pt x="5920951" y="486534"/>
                  <a:pt x="5872195" y="461113"/>
                  <a:pt x="5745902" y="440064"/>
                </a:cubicBezTo>
                <a:cubicBezTo>
                  <a:pt x="5709111" y="433932"/>
                  <a:pt x="5671761" y="431826"/>
                  <a:pt x="5634691" y="427707"/>
                </a:cubicBezTo>
                <a:cubicBezTo>
                  <a:pt x="5347256" y="441394"/>
                  <a:pt x="5236803" y="433355"/>
                  <a:pt x="5016853" y="464777"/>
                </a:cubicBezTo>
                <a:cubicBezTo>
                  <a:pt x="4992051" y="468320"/>
                  <a:pt x="4967281" y="472220"/>
                  <a:pt x="4942713" y="477134"/>
                </a:cubicBezTo>
                <a:cubicBezTo>
                  <a:pt x="4926060" y="480465"/>
                  <a:pt x="4909762" y="485372"/>
                  <a:pt x="4893286" y="489491"/>
                </a:cubicBezTo>
                <a:cubicBezTo>
                  <a:pt x="4876810" y="485372"/>
                  <a:pt x="4860243" y="481603"/>
                  <a:pt x="4843859" y="477134"/>
                </a:cubicBezTo>
                <a:cubicBezTo>
                  <a:pt x="4814929" y="469244"/>
                  <a:pt x="4786550" y="459288"/>
                  <a:pt x="4757361" y="452420"/>
                </a:cubicBezTo>
                <a:cubicBezTo>
                  <a:pt x="4716473" y="442799"/>
                  <a:pt x="4674983" y="435945"/>
                  <a:pt x="4633794" y="427707"/>
                </a:cubicBezTo>
                <a:cubicBezTo>
                  <a:pt x="4341304" y="291213"/>
                  <a:pt x="4552901" y="380148"/>
                  <a:pt x="4213664" y="267069"/>
                </a:cubicBezTo>
                <a:cubicBezTo>
                  <a:pt x="4130865" y="239469"/>
                  <a:pt x="4051350" y="201135"/>
                  <a:pt x="3966529" y="180572"/>
                </a:cubicBezTo>
                <a:cubicBezTo>
                  <a:pt x="3585312" y="88156"/>
                  <a:pt x="3502871" y="82455"/>
                  <a:pt x="3200410" y="44647"/>
                </a:cubicBezTo>
                <a:cubicBezTo>
                  <a:pt x="2993347" y="-11824"/>
                  <a:pt x="3060182" y="-8349"/>
                  <a:pt x="2767924" y="19934"/>
                </a:cubicBezTo>
                <a:cubicBezTo>
                  <a:pt x="2690532" y="27424"/>
                  <a:pt x="2626262" y="77115"/>
                  <a:pt x="2557859" y="106431"/>
                </a:cubicBezTo>
                <a:cubicBezTo>
                  <a:pt x="2513546" y="125422"/>
                  <a:pt x="2465055" y="134297"/>
                  <a:pt x="2421934" y="155858"/>
                </a:cubicBezTo>
                <a:cubicBezTo>
                  <a:pt x="2332828" y="200411"/>
                  <a:pt x="2256953" y="272635"/>
                  <a:pt x="2162442" y="304139"/>
                </a:cubicBezTo>
                <a:cubicBezTo>
                  <a:pt x="2125372" y="316496"/>
                  <a:pt x="2087819" y="327490"/>
                  <a:pt x="2051232" y="341210"/>
                </a:cubicBezTo>
                <a:cubicBezTo>
                  <a:pt x="2021860" y="352224"/>
                  <a:pt x="1994493" y="368360"/>
                  <a:pt x="1964734" y="378280"/>
                </a:cubicBezTo>
                <a:cubicBezTo>
                  <a:pt x="1932512" y="389021"/>
                  <a:pt x="1898976" y="395356"/>
                  <a:pt x="1865880" y="402993"/>
                </a:cubicBezTo>
                <a:cubicBezTo>
                  <a:pt x="1651472" y="452472"/>
                  <a:pt x="1429357" y="434737"/>
                  <a:pt x="1210972" y="440064"/>
                </a:cubicBezTo>
                <a:cubicBezTo>
                  <a:pt x="1178021" y="448302"/>
                  <a:pt x="1145329" y="457660"/>
                  <a:pt x="1112118" y="464777"/>
                </a:cubicBezTo>
                <a:cubicBezTo>
                  <a:pt x="1087620" y="470027"/>
                  <a:pt x="1061573" y="468707"/>
                  <a:pt x="1037978" y="477134"/>
                </a:cubicBezTo>
                <a:cubicBezTo>
                  <a:pt x="1003284" y="489525"/>
                  <a:pt x="972663" y="511316"/>
                  <a:pt x="939124" y="526561"/>
                </a:cubicBezTo>
                <a:cubicBezTo>
                  <a:pt x="927266" y="531951"/>
                  <a:pt x="914410" y="534799"/>
                  <a:pt x="902053" y="538918"/>
                </a:cubicBezTo>
                <a:cubicBezTo>
                  <a:pt x="885577" y="563633"/>
                  <a:pt x="873222" y="592463"/>
                  <a:pt x="840269" y="600701"/>
                </a:cubicBezTo>
                <a:cubicBezTo>
                  <a:pt x="804084" y="609747"/>
                  <a:pt x="765982" y="607783"/>
                  <a:pt x="729059" y="613058"/>
                </a:cubicBezTo>
                <a:cubicBezTo>
                  <a:pt x="708268" y="616028"/>
                  <a:pt x="687870" y="621296"/>
                  <a:pt x="667275" y="625415"/>
                </a:cubicBezTo>
                <a:cubicBezTo>
                  <a:pt x="650799" y="633653"/>
                  <a:pt x="635323" y="644303"/>
                  <a:pt x="617848" y="650128"/>
                </a:cubicBezTo>
                <a:cubicBezTo>
                  <a:pt x="585625" y="660869"/>
                  <a:pt x="550347" y="661778"/>
                  <a:pt x="518994" y="674842"/>
                </a:cubicBezTo>
                <a:cubicBezTo>
                  <a:pt x="499984" y="682763"/>
                  <a:pt x="487987" y="702702"/>
                  <a:pt x="469567" y="711912"/>
                </a:cubicBezTo>
                <a:cubicBezTo>
                  <a:pt x="446267" y="723562"/>
                  <a:pt x="419292" y="726184"/>
                  <a:pt x="395426" y="736626"/>
                </a:cubicBezTo>
                <a:cubicBezTo>
                  <a:pt x="353236" y="755084"/>
                  <a:pt x="313048" y="777815"/>
                  <a:pt x="271859" y="798410"/>
                </a:cubicBezTo>
                <a:lnTo>
                  <a:pt x="222432" y="823123"/>
                </a:lnTo>
                <a:cubicBezTo>
                  <a:pt x="214194" y="835480"/>
                  <a:pt x="209315" y="850916"/>
                  <a:pt x="197718" y="860193"/>
                </a:cubicBezTo>
                <a:cubicBezTo>
                  <a:pt x="187547" y="868330"/>
                  <a:pt x="172620" y="867419"/>
                  <a:pt x="160648" y="872550"/>
                </a:cubicBezTo>
                <a:cubicBezTo>
                  <a:pt x="143717" y="879806"/>
                  <a:pt x="127697" y="889026"/>
                  <a:pt x="111221" y="897264"/>
                </a:cubicBezTo>
                <a:cubicBezTo>
                  <a:pt x="98864" y="913740"/>
                  <a:pt x="83361" y="928271"/>
                  <a:pt x="74151" y="946691"/>
                </a:cubicBezTo>
                <a:cubicBezTo>
                  <a:pt x="62501" y="969991"/>
                  <a:pt x="63887" y="999156"/>
                  <a:pt x="49437" y="1020831"/>
                </a:cubicBezTo>
                <a:cubicBezTo>
                  <a:pt x="41199" y="1033188"/>
                  <a:pt x="30755" y="1044330"/>
                  <a:pt x="24724" y="1057901"/>
                </a:cubicBezTo>
                <a:cubicBezTo>
                  <a:pt x="-1293" y="1116438"/>
                  <a:pt x="10" y="1109077"/>
                  <a:pt x="10" y="1144399"/>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7" name="Freeform 4096"/>
          <p:cNvSpPr/>
          <p:nvPr/>
        </p:nvSpPr>
        <p:spPr>
          <a:xfrm>
            <a:off x="1118961" y="1272746"/>
            <a:ext cx="6814077" cy="1037968"/>
          </a:xfrm>
          <a:custGeom>
            <a:avLst/>
            <a:gdLst>
              <a:gd name="connsiteX0" fmla="*/ 833407 w 6814077"/>
              <a:gd name="connsiteY0" fmla="*/ 988540 h 1037968"/>
              <a:gd name="connsiteX1" fmla="*/ 783980 w 6814077"/>
              <a:gd name="connsiteY1" fmla="*/ 926757 h 1037968"/>
              <a:gd name="connsiteX2" fmla="*/ 932261 w 6814077"/>
              <a:gd name="connsiteY2" fmla="*/ 790832 h 1037968"/>
              <a:gd name="connsiteX3" fmla="*/ 1241180 w 6814077"/>
              <a:gd name="connsiteY3" fmla="*/ 642551 h 1037968"/>
              <a:gd name="connsiteX4" fmla="*/ 1587169 w 6814077"/>
              <a:gd name="connsiteY4" fmla="*/ 543697 h 1037968"/>
              <a:gd name="connsiteX5" fmla="*/ 2180293 w 6814077"/>
              <a:gd name="connsiteY5" fmla="*/ 469557 h 1037968"/>
              <a:gd name="connsiteX6" fmla="*/ 2489212 w 6814077"/>
              <a:gd name="connsiteY6" fmla="*/ 481913 h 1037968"/>
              <a:gd name="connsiteX7" fmla="*/ 2563353 w 6814077"/>
              <a:gd name="connsiteY7" fmla="*/ 543697 h 1037968"/>
              <a:gd name="connsiteX8" fmla="*/ 2612780 w 6814077"/>
              <a:gd name="connsiteY8" fmla="*/ 568411 h 1037968"/>
              <a:gd name="connsiteX9" fmla="*/ 2686920 w 6814077"/>
              <a:gd name="connsiteY9" fmla="*/ 605481 h 1037968"/>
              <a:gd name="connsiteX10" fmla="*/ 2736347 w 6814077"/>
              <a:gd name="connsiteY10" fmla="*/ 642551 h 1037968"/>
              <a:gd name="connsiteX11" fmla="*/ 2810488 w 6814077"/>
              <a:gd name="connsiteY11" fmla="*/ 679622 h 1037968"/>
              <a:gd name="connsiteX12" fmla="*/ 2847558 w 6814077"/>
              <a:gd name="connsiteY12" fmla="*/ 716692 h 1037968"/>
              <a:gd name="connsiteX13" fmla="*/ 2921698 w 6814077"/>
              <a:gd name="connsiteY13" fmla="*/ 766119 h 1037968"/>
              <a:gd name="connsiteX14" fmla="*/ 2958769 w 6814077"/>
              <a:gd name="connsiteY14" fmla="*/ 790832 h 1037968"/>
              <a:gd name="connsiteX15" fmla="*/ 2983482 w 6814077"/>
              <a:gd name="connsiteY15" fmla="*/ 827903 h 1037968"/>
              <a:gd name="connsiteX16" fmla="*/ 3020553 w 6814077"/>
              <a:gd name="connsiteY16" fmla="*/ 840259 h 1037968"/>
              <a:gd name="connsiteX17" fmla="*/ 3107050 w 6814077"/>
              <a:gd name="connsiteY17" fmla="*/ 926757 h 1037968"/>
              <a:gd name="connsiteX18" fmla="*/ 3156477 w 6814077"/>
              <a:gd name="connsiteY18" fmla="*/ 889686 h 1037968"/>
              <a:gd name="connsiteX19" fmla="*/ 3242974 w 6814077"/>
              <a:gd name="connsiteY19" fmla="*/ 778476 h 1037968"/>
              <a:gd name="connsiteX20" fmla="*/ 3341828 w 6814077"/>
              <a:gd name="connsiteY20" fmla="*/ 716692 h 1037968"/>
              <a:gd name="connsiteX21" fmla="*/ 3378898 w 6814077"/>
              <a:gd name="connsiteY21" fmla="*/ 679622 h 1037968"/>
              <a:gd name="connsiteX22" fmla="*/ 3453039 w 6814077"/>
              <a:gd name="connsiteY22" fmla="*/ 642551 h 1037968"/>
              <a:gd name="connsiteX23" fmla="*/ 3910239 w 6814077"/>
              <a:gd name="connsiteY23" fmla="*/ 531340 h 1037968"/>
              <a:gd name="connsiteX24" fmla="*/ 4169731 w 6814077"/>
              <a:gd name="connsiteY24" fmla="*/ 469557 h 1037968"/>
              <a:gd name="connsiteX25" fmla="*/ 4268585 w 6814077"/>
              <a:gd name="connsiteY25" fmla="*/ 444843 h 1037968"/>
              <a:gd name="connsiteX26" fmla="*/ 4355082 w 6814077"/>
              <a:gd name="connsiteY26" fmla="*/ 432486 h 1037968"/>
              <a:gd name="connsiteX27" fmla="*/ 4528077 w 6814077"/>
              <a:gd name="connsiteY27" fmla="*/ 407773 h 1037968"/>
              <a:gd name="connsiteX28" fmla="*/ 4626931 w 6814077"/>
              <a:gd name="connsiteY28" fmla="*/ 383059 h 1037968"/>
              <a:gd name="connsiteX29" fmla="*/ 4874066 w 6814077"/>
              <a:gd name="connsiteY29" fmla="*/ 420130 h 1037968"/>
              <a:gd name="connsiteX30" fmla="*/ 5059417 w 6814077"/>
              <a:gd name="connsiteY30" fmla="*/ 432486 h 1037968"/>
              <a:gd name="connsiteX31" fmla="*/ 5269482 w 6814077"/>
              <a:gd name="connsiteY31" fmla="*/ 457200 h 1037968"/>
              <a:gd name="connsiteX32" fmla="*/ 5504261 w 6814077"/>
              <a:gd name="connsiteY32" fmla="*/ 481913 h 1037968"/>
              <a:gd name="connsiteX33" fmla="*/ 5689612 w 6814077"/>
              <a:gd name="connsiteY33" fmla="*/ 518984 h 1037968"/>
              <a:gd name="connsiteX34" fmla="*/ 5850250 w 6814077"/>
              <a:gd name="connsiteY34" fmla="*/ 531340 h 1037968"/>
              <a:gd name="connsiteX35" fmla="*/ 5986174 w 6814077"/>
              <a:gd name="connsiteY35" fmla="*/ 543697 h 1037968"/>
              <a:gd name="connsiteX36" fmla="*/ 6072671 w 6814077"/>
              <a:gd name="connsiteY36" fmla="*/ 556054 h 1037968"/>
              <a:gd name="connsiteX37" fmla="*/ 6196239 w 6814077"/>
              <a:gd name="connsiteY37" fmla="*/ 580768 h 1037968"/>
              <a:gd name="connsiteX38" fmla="*/ 6282736 w 6814077"/>
              <a:gd name="connsiteY38" fmla="*/ 642551 h 1037968"/>
              <a:gd name="connsiteX39" fmla="*/ 6344520 w 6814077"/>
              <a:gd name="connsiteY39" fmla="*/ 691978 h 1037968"/>
              <a:gd name="connsiteX40" fmla="*/ 6468088 w 6814077"/>
              <a:gd name="connsiteY40" fmla="*/ 741405 h 1037968"/>
              <a:gd name="connsiteX41" fmla="*/ 6505158 w 6814077"/>
              <a:gd name="connsiteY41" fmla="*/ 790832 h 1037968"/>
              <a:gd name="connsiteX42" fmla="*/ 6542228 w 6814077"/>
              <a:gd name="connsiteY42" fmla="*/ 803189 h 1037968"/>
              <a:gd name="connsiteX43" fmla="*/ 6566942 w 6814077"/>
              <a:gd name="connsiteY43" fmla="*/ 840259 h 1037968"/>
              <a:gd name="connsiteX44" fmla="*/ 6604012 w 6814077"/>
              <a:gd name="connsiteY44" fmla="*/ 852616 h 1037968"/>
              <a:gd name="connsiteX45" fmla="*/ 6665796 w 6814077"/>
              <a:gd name="connsiteY45" fmla="*/ 889686 h 1037968"/>
              <a:gd name="connsiteX46" fmla="*/ 6715223 w 6814077"/>
              <a:gd name="connsiteY46" fmla="*/ 914400 h 1037968"/>
              <a:gd name="connsiteX47" fmla="*/ 6468088 w 6814077"/>
              <a:gd name="connsiteY47" fmla="*/ 667265 h 1037968"/>
              <a:gd name="connsiteX48" fmla="*/ 6047958 w 6814077"/>
              <a:gd name="connsiteY48" fmla="*/ 457200 h 1037968"/>
              <a:gd name="connsiteX49" fmla="*/ 5850250 w 6814077"/>
              <a:gd name="connsiteY49" fmla="*/ 358346 h 1037968"/>
              <a:gd name="connsiteX50" fmla="*/ 5627828 w 6814077"/>
              <a:gd name="connsiteY50" fmla="*/ 333632 h 1037968"/>
              <a:gd name="connsiteX51" fmla="*/ 5430120 w 6814077"/>
              <a:gd name="connsiteY51" fmla="*/ 296562 h 1037968"/>
              <a:gd name="connsiteX52" fmla="*/ 4812282 w 6814077"/>
              <a:gd name="connsiteY52" fmla="*/ 321276 h 1037968"/>
              <a:gd name="connsiteX53" fmla="*/ 4688715 w 6814077"/>
              <a:gd name="connsiteY53" fmla="*/ 345989 h 1037968"/>
              <a:gd name="connsiteX54" fmla="*/ 4503363 w 6814077"/>
              <a:gd name="connsiteY54" fmla="*/ 370703 h 1037968"/>
              <a:gd name="connsiteX55" fmla="*/ 4453936 w 6814077"/>
              <a:gd name="connsiteY55" fmla="*/ 358346 h 1037968"/>
              <a:gd name="connsiteX56" fmla="*/ 4330369 w 6814077"/>
              <a:gd name="connsiteY56" fmla="*/ 333632 h 1037968"/>
              <a:gd name="connsiteX57" fmla="*/ 3972023 w 6814077"/>
              <a:gd name="connsiteY57" fmla="*/ 222422 h 1037968"/>
              <a:gd name="connsiteX58" fmla="*/ 3700174 w 6814077"/>
              <a:gd name="connsiteY58" fmla="*/ 148281 h 1037968"/>
              <a:gd name="connsiteX59" fmla="*/ 3440682 w 6814077"/>
              <a:gd name="connsiteY59" fmla="*/ 61784 h 1037968"/>
              <a:gd name="connsiteX60" fmla="*/ 3020553 w 6814077"/>
              <a:gd name="connsiteY60" fmla="*/ 0 h 1037968"/>
              <a:gd name="connsiteX61" fmla="*/ 2662207 w 6814077"/>
              <a:gd name="connsiteY61" fmla="*/ 12357 h 1037968"/>
              <a:gd name="connsiteX62" fmla="*/ 2625136 w 6814077"/>
              <a:gd name="connsiteY62" fmla="*/ 24713 h 1037968"/>
              <a:gd name="connsiteX63" fmla="*/ 2415071 w 6814077"/>
              <a:gd name="connsiteY63" fmla="*/ 37070 h 1037968"/>
              <a:gd name="connsiteX64" fmla="*/ 2279147 w 6814077"/>
              <a:gd name="connsiteY64" fmla="*/ 74140 h 1037968"/>
              <a:gd name="connsiteX65" fmla="*/ 1970228 w 6814077"/>
              <a:gd name="connsiteY65" fmla="*/ 123568 h 1037968"/>
              <a:gd name="connsiteX66" fmla="*/ 1611882 w 6814077"/>
              <a:gd name="connsiteY66" fmla="*/ 210065 h 1037968"/>
              <a:gd name="connsiteX67" fmla="*/ 1253536 w 6814077"/>
              <a:gd name="connsiteY67" fmla="*/ 296562 h 1037968"/>
              <a:gd name="connsiteX68" fmla="*/ 1167039 w 6814077"/>
              <a:gd name="connsiteY68" fmla="*/ 345989 h 1037968"/>
              <a:gd name="connsiteX69" fmla="*/ 1105255 w 6814077"/>
              <a:gd name="connsiteY69" fmla="*/ 358346 h 1037968"/>
              <a:gd name="connsiteX70" fmla="*/ 1068185 w 6814077"/>
              <a:gd name="connsiteY70" fmla="*/ 370703 h 1037968"/>
              <a:gd name="connsiteX71" fmla="*/ 882834 w 6814077"/>
              <a:gd name="connsiteY71" fmla="*/ 395416 h 1037968"/>
              <a:gd name="connsiteX72" fmla="*/ 672769 w 6814077"/>
              <a:gd name="connsiteY72" fmla="*/ 556054 h 1037968"/>
              <a:gd name="connsiteX73" fmla="*/ 437990 w 6814077"/>
              <a:gd name="connsiteY73" fmla="*/ 704335 h 1037968"/>
              <a:gd name="connsiteX74" fmla="*/ 215569 w 6814077"/>
              <a:gd name="connsiteY74" fmla="*/ 815546 h 1037968"/>
              <a:gd name="connsiteX75" fmla="*/ 166142 w 6814077"/>
              <a:gd name="connsiteY75" fmla="*/ 827903 h 1037968"/>
              <a:gd name="connsiteX76" fmla="*/ 79644 w 6814077"/>
              <a:gd name="connsiteY76" fmla="*/ 877330 h 1037968"/>
              <a:gd name="connsiteX77" fmla="*/ 42574 w 6814077"/>
              <a:gd name="connsiteY77" fmla="*/ 889686 h 1037968"/>
              <a:gd name="connsiteX78" fmla="*/ 141428 w 6814077"/>
              <a:gd name="connsiteY78" fmla="*/ 926757 h 1037968"/>
              <a:gd name="connsiteX79" fmla="*/ 561558 w 6814077"/>
              <a:gd name="connsiteY79" fmla="*/ 939113 h 1037968"/>
              <a:gd name="connsiteX80" fmla="*/ 969331 w 6814077"/>
              <a:gd name="connsiteY80" fmla="*/ 926757 h 1037968"/>
              <a:gd name="connsiteX81" fmla="*/ 1043471 w 6814077"/>
              <a:gd name="connsiteY81" fmla="*/ 902043 h 1037968"/>
              <a:gd name="connsiteX82" fmla="*/ 1167039 w 6814077"/>
              <a:gd name="connsiteY82" fmla="*/ 864973 h 1037968"/>
              <a:gd name="connsiteX83" fmla="*/ 1624239 w 6814077"/>
              <a:gd name="connsiteY83" fmla="*/ 729049 h 1037968"/>
              <a:gd name="connsiteX84" fmla="*/ 1809590 w 6814077"/>
              <a:gd name="connsiteY84" fmla="*/ 679622 h 1037968"/>
              <a:gd name="connsiteX85" fmla="*/ 1933158 w 6814077"/>
              <a:gd name="connsiteY85" fmla="*/ 642551 h 1037968"/>
              <a:gd name="connsiteX86" fmla="*/ 2056725 w 6814077"/>
              <a:gd name="connsiteY86" fmla="*/ 617838 h 1037968"/>
              <a:gd name="connsiteX87" fmla="*/ 2229720 w 6814077"/>
              <a:gd name="connsiteY87" fmla="*/ 568411 h 1037968"/>
              <a:gd name="connsiteX88" fmla="*/ 2279147 w 6814077"/>
              <a:gd name="connsiteY88" fmla="*/ 593124 h 1037968"/>
              <a:gd name="connsiteX89" fmla="*/ 2365644 w 6814077"/>
              <a:gd name="connsiteY89" fmla="*/ 630195 h 1037968"/>
              <a:gd name="connsiteX90" fmla="*/ 2476855 w 6814077"/>
              <a:gd name="connsiteY90" fmla="*/ 691978 h 1037968"/>
              <a:gd name="connsiteX91" fmla="*/ 2600423 w 6814077"/>
              <a:gd name="connsiteY91" fmla="*/ 729049 h 1037968"/>
              <a:gd name="connsiteX92" fmla="*/ 2835201 w 6814077"/>
              <a:gd name="connsiteY92" fmla="*/ 827903 h 1037968"/>
              <a:gd name="connsiteX93" fmla="*/ 2971125 w 6814077"/>
              <a:gd name="connsiteY93" fmla="*/ 914400 h 1037968"/>
              <a:gd name="connsiteX94" fmla="*/ 3008196 w 6814077"/>
              <a:gd name="connsiteY94" fmla="*/ 926757 h 1037968"/>
              <a:gd name="connsiteX95" fmla="*/ 3144120 w 6814077"/>
              <a:gd name="connsiteY95" fmla="*/ 1000897 h 1037968"/>
              <a:gd name="connsiteX96" fmla="*/ 3329471 w 6814077"/>
              <a:gd name="connsiteY96" fmla="*/ 1013254 h 1037968"/>
              <a:gd name="connsiteX97" fmla="*/ 3564250 w 6814077"/>
              <a:gd name="connsiteY97" fmla="*/ 1037968 h 1037968"/>
              <a:gd name="connsiteX98" fmla="*/ 3972023 w 6814077"/>
              <a:gd name="connsiteY98" fmla="*/ 1013254 h 1037968"/>
              <a:gd name="connsiteX99" fmla="*/ 4107947 w 6814077"/>
              <a:gd name="connsiteY99" fmla="*/ 976184 h 1037968"/>
              <a:gd name="connsiteX100" fmla="*/ 4268585 w 6814077"/>
              <a:gd name="connsiteY100" fmla="*/ 951470 h 1037968"/>
              <a:gd name="connsiteX101" fmla="*/ 4503363 w 6814077"/>
              <a:gd name="connsiteY101" fmla="*/ 852616 h 1037968"/>
              <a:gd name="connsiteX102" fmla="*/ 4589861 w 6814077"/>
              <a:gd name="connsiteY102" fmla="*/ 741405 h 1037968"/>
              <a:gd name="connsiteX103" fmla="*/ 4713428 w 6814077"/>
              <a:gd name="connsiteY103" fmla="*/ 704335 h 1037968"/>
              <a:gd name="connsiteX104" fmla="*/ 5047061 w 6814077"/>
              <a:gd name="connsiteY104" fmla="*/ 630195 h 1037968"/>
              <a:gd name="connsiteX105" fmla="*/ 5220055 w 6814077"/>
              <a:gd name="connsiteY105" fmla="*/ 605481 h 1037968"/>
              <a:gd name="connsiteX106" fmla="*/ 5788466 w 6814077"/>
              <a:gd name="connsiteY106" fmla="*/ 617838 h 1037968"/>
              <a:gd name="connsiteX107" fmla="*/ 5899677 w 6814077"/>
              <a:gd name="connsiteY107" fmla="*/ 654908 h 1037968"/>
              <a:gd name="connsiteX108" fmla="*/ 5986174 w 6814077"/>
              <a:gd name="connsiteY108" fmla="*/ 679622 h 1037968"/>
              <a:gd name="connsiteX109" fmla="*/ 6109742 w 6814077"/>
              <a:gd name="connsiteY109" fmla="*/ 704335 h 1037968"/>
              <a:gd name="connsiteX110" fmla="*/ 6369234 w 6814077"/>
              <a:gd name="connsiteY110" fmla="*/ 790832 h 1037968"/>
              <a:gd name="connsiteX111" fmla="*/ 6492801 w 6814077"/>
              <a:gd name="connsiteY111" fmla="*/ 815546 h 1037968"/>
              <a:gd name="connsiteX112" fmla="*/ 6653439 w 6814077"/>
              <a:gd name="connsiteY112" fmla="*/ 864973 h 1037968"/>
              <a:gd name="connsiteX113" fmla="*/ 6678153 w 6814077"/>
              <a:gd name="connsiteY113" fmla="*/ 902043 h 1037968"/>
              <a:gd name="connsiteX114" fmla="*/ 6764650 w 6814077"/>
              <a:gd name="connsiteY114" fmla="*/ 939113 h 1037968"/>
              <a:gd name="connsiteX115" fmla="*/ 6814077 w 6814077"/>
              <a:gd name="connsiteY115" fmla="*/ 963827 h 1037968"/>
              <a:gd name="connsiteX116" fmla="*/ 6764650 w 6814077"/>
              <a:gd name="connsiteY116" fmla="*/ 914400 h 1037968"/>
              <a:gd name="connsiteX117" fmla="*/ 6715223 w 6814077"/>
              <a:gd name="connsiteY117" fmla="*/ 852616 h 1037968"/>
              <a:gd name="connsiteX118" fmla="*/ 6505158 w 6814077"/>
              <a:gd name="connsiteY118" fmla="*/ 691978 h 1037968"/>
              <a:gd name="connsiteX119" fmla="*/ 6159169 w 6814077"/>
              <a:gd name="connsiteY119" fmla="*/ 494270 h 1037968"/>
              <a:gd name="connsiteX120" fmla="*/ 5652542 w 6814077"/>
              <a:gd name="connsiteY120" fmla="*/ 383059 h 1037968"/>
              <a:gd name="connsiteX121" fmla="*/ 5331266 w 6814077"/>
              <a:gd name="connsiteY121" fmla="*/ 407773 h 1037968"/>
              <a:gd name="connsiteX122" fmla="*/ 4948207 w 6814077"/>
              <a:gd name="connsiteY122" fmla="*/ 543697 h 1037968"/>
              <a:gd name="connsiteX123" fmla="*/ 4836996 w 6814077"/>
              <a:gd name="connsiteY123" fmla="*/ 580768 h 1037968"/>
              <a:gd name="connsiteX124" fmla="*/ 4614574 w 6814077"/>
              <a:gd name="connsiteY124" fmla="*/ 518984 h 1037968"/>
              <a:gd name="connsiteX125" fmla="*/ 4528077 w 6814077"/>
              <a:gd name="connsiteY125" fmla="*/ 494270 h 1037968"/>
              <a:gd name="connsiteX126" fmla="*/ 4280942 w 6814077"/>
              <a:gd name="connsiteY126" fmla="*/ 457200 h 1037968"/>
              <a:gd name="connsiteX127" fmla="*/ 3836098 w 6814077"/>
              <a:gd name="connsiteY127" fmla="*/ 469557 h 1037968"/>
              <a:gd name="connsiteX128" fmla="*/ 3737244 w 6814077"/>
              <a:gd name="connsiteY128" fmla="*/ 543697 h 1037968"/>
              <a:gd name="connsiteX129" fmla="*/ 3675461 w 6814077"/>
              <a:gd name="connsiteY129" fmla="*/ 568411 h 1037968"/>
              <a:gd name="connsiteX130" fmla="*/ 3551893 w 6814077"/>
              <a:gd name="connsiteY130" fmla="*/ 667265 h 1037968"/>
              <a:gd name="connsiteX131" fmla="*/ 3366542 w 6814077"/>
              <a:gd name="connsiteY131" fmla="*/ 815546 h 1037968"/>
              <a:gd name="connsiteX132" fmla="*/ 3317115 w 6814077"/>
              <a:gd name="connsiteY132" fmla="*/ 877330 h 1037968"/>
              <a:gd name="connsiteX133" fmla="*/ 3218261 w 6814077"/>
              <a:gd name="connsiteY133" fmla="*/ 951470 h 1037968"/>
              <a:gd name="connsiteX134" fmla="*/ 3144120 w 6814077"/>
              <a:gd name="connsiteY134" fmla="*/ 1000897 h 1037968"/>
              <a:gd name="connsiteX135" fmla="*/ 3131763 w 6814077"/>
              <a:gd name="connsiteY135" fmla="*/ 963827 h 1037968"/>
              <a:gd name="connsiteX136" fmla="*/ 3181190 w 6814077"/>
              <a:gd name="connsiteY136" fmla="*/ 691978 h 1037968"/>
              <a:gd name="connsiteX137" fmla="*/ 3242974 w 6814077"/>
              <a:gd name="connsiteY137" fmla="*/ 679622 h 1037968"/>
              <a:gd name="connsiteX138" fmla="*/ 3304758 w 6814077"/>
              <a:gd name="connsiteY138" fmla="*/ 667265 h 103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6814077" h="1037968">
                <a:moveTo>
                  <a:pt x="833407" y="988540"/>
                </a:moveTo>
                <a:cubicBezTo>
                  <a:pt x="816931" y="967946"/>
                  <a:pt x="779262" y="952705"/>
                  <a:pt x="783980" y="926757"/>
                </a:cubicBezTo>
                <a:cubicBezTo>
                  <a:pt x="786503" y="912880"/>
                  <a:pt x="918128" y="798582"/>
                  <a:pt x="932261" y="790832"/>
                </a:cubicBezTo>
                <a:cubicBezTo>
                  <a:pt x="1032412" y="735911"/>
                  <a:pt x="1131354" y="673930"/>
                  <a:pt x="1241180" y="642551"/>
                </a:cubicBezTo>
                <a:cubicBezTo>
                  <a:pt x="1356510" y="609600"/>
                  <a:pt x="1468619" y="561935"/>
                  <a:pt x="1587169" y="543697"/>
                </a:cubicBezTo>
                <a:cubicBezTo>
                  <a:pt x="1998376" y="480434"/>
                  <a:pt x="1800537" y="504079"/>
                  <a:pt x="2180293" y="469557"/>
                </a:cubicBezTo>
                <a:cubicBezTo>
                  <a:pt x="2283266" y="473676"/>
                  <a:pt x="2386704" y="471309"/>
                  <a:pt x="2489212" y="481913"/>
                </a:cubicBezTo>
                <a:cubicBezTo>
                  <a:pt x="2557423" y="488969"/>
                  <a:pt x="2523986" y="510891"/>
                  <a:pt x="2563353" y="543697"/>
                </a:cubicBezTo>
                <a:cubicBezTo>
                  <a:pt x="2577504" y="555489"/>
                  <a:pt x="2596787" y="559272"/>
                  <a:pt x="2612780" y="568411"/>
                </a:cubicBezTo>
                <a:cubicBezTo>
                  <a:pt x="2679849" y="606736"/>
                  <a:pt x="2618955" y="582826"/>
                  <a:pt x="2686920" y="605481"/>
                </a:cubicBezTo>
                <a:cubicBezTo>
                  <a:pt x="2703396" y="617838"/>
                  <a:pt x="2718687" y="631955"/>
                  <a:pt x="2736347" y="642551"/>
                </a:cubicBezTo>
                <a:cubicBezTo>
                  <a:pt x="2760040" y="656767"/>
                  <a:pt x="2787498" y="664295"/>
                  <a:pt x="2810488" y="679622"/>
                </a:cubicBezTo>
                <a:cubicBezTo>
                  <a:pt x="2825028" y="689315"/>
                  <a:pt x="2833764" y="705963"/>
                  <a:pt x="2847558" y="716692"/>
                </a:cubicBezTo>
                <a:cubicBezTo>
                  <a:pt x="2871003" y="734927"/>
                  <a:pt x="2896985" y="749644"/>
                  <a:pt x="2921698" y="766119"/>
                </a:cubicBezTo>
                <a:lnTo>
                  <a:pt x="2958769" y="790832"/>
                </a:lnTo>
                <a:cubicBezTo>
                  <a:pt x="2967007" y="803189"/>
                  <a:pt x="2971885" y="818626"/>
                  <a:pt x="2983482" y="827903"/>
                </a:cubicBezTo>
                <a:cubicBezTo>
                  <a:pt x="2993653" y="836040"/>
                  <a:pt x="3011343" y="831049"/>
                  <a:pt x="3020553" y="840259"/>
                </a:cubicBezTo>
                <a:cubicBezTo>
                  <a:pt x="3119697" y="939402"/>
                  <a:pt x="3023168" y="898796"/>
                  <a:pt x="3107050" y="926757"/>
                </a:cubicBezTo>
                <a:cubicBezTo>
                  <a:pt x="3123526" y="914400"/>
                  <a:pt x="3142561" y="904868"/>
                  <a:pt x="3156477" y="889686"/>
                </a:cubicBezTo>
                <a:cubicBezTo>
                  <a:pt x="3188211" y="855067"/>
                  <a:pt x="3205404" y="806654"/>
                  <a:pt x="3242974" y="778476"/>
                </a:cubicBezTo>
                <a:cubicBezTo>
                  <a:pt x="3307137" y="730353"/>
                  <a:pt x="3273980" y="750615"/>
                  <a:pt x="3341828" y="716692"/>
                </a:cubicBezTo>
                <a:cubicBezTo>
                  <a:pt x="3354185" y="704335"/>
                  <a:pt x="3364358" y="689315"/>
                  <a:pt x="3378898" y="679622"/>
                </a:cubicBezTo>
                <a:cubicBezTo>
                  <a:pt x="3401888" y="664295"/>
                  <a:pt x="3427072" y="651994"/>
                  <a:pt x="3453039" y="642551"/>
                </a:cubicBezTo>
                <a:cubicBezTo>
                  <a:pt x="3808501" y="513292"/>
                  <a:pt x="3488921" y="646244"/>
                  <a:pt x="3910239" y="531340"/>
                </a:cubicBezTo>
                <a:cubicBezTo>
                  <a:pt x="4170147" y="460456"/>
                  <a:pt x="3925464" y="523838"/>
                  <a:pt x="4169731" y="469557"/>
                </a:cubicBezTo>
                <a:cubicBezTo>
                  <a:pt x="4202888" y="462189"/>
                  <a:pt x="4235279" y="451504"/>
                  <a:pt x="4268585" y="444843"/>
                </a:cubicBezTo>
                <a:cubicBezTo>
                  <a:pt x="4297144" y="439131"/>
                  <a:pt x="4326296" y="436915"/>
                  <a:pt x="4355082" y="432486"/>
                </a:cubicBezTo>
                <a:cubicBezTo>
                  <a:pt x="4509469" y="408735"/>
                  <a:pt x="4341417" y="431106"/>
                  <a:pt x="4528077" y="407773"/>
                </a:cubicBezTo>
                <a:cubicBezTo>
                  <a:pt x="4557330" y="398022"/>
                  <a:pt x="4597108" y="383059"/>
                  <a:pt x="4626931" y="383059"/>
                </a:cubicBezTo>
                <a:cubicBezTo>
                  <a:pt x="4668347" y="383059"/>
                  <a:pt x="4854727" y="417981"/>
                  <a:pt x="4874066" y="420130"/>
                </a:cubicBezTo>
                <a:cubicBezTo>
                  <a:pt x="4935608" y="426968"/>
                  <a:pt x="4997767" y="426706"/>
                  <a:pt x="5059417" y="432486"/>
                </a:cubicBezTo>
                <a:cubicBezTo>
                  <a:pt x="5129614" y="439067"/>
                  <a:pt x="5199409" y="449414"/>
                  <a:pt x="5269482" y="457200"/>
                </a:cubicBezTo>
                <a:cubicBezTo>
                  <a:pt x="5347693" y="465890"/>
                  <a:pt x="5426406" y="470464"/>
                  <a:pt x="5504261" y="481913"/>
                </a:cubicBezTo>
                <a:cubicBezTo>
                  <a:pt x="5566598" y="491080"/>
                  <a:pt x="5627238" y="510073"/>
                  <a:pt x="5689612" y="518984"/>
                </a:cubicBezTo>
                <a:cubicBezTo>
                  <a:pt x="5742776" y="526579"/>
                  <a:pt x="5796731" y="526880"/>
                  <a:pt x="5850250" y="531340"/>
                </a:cubicBezTo>
                <a:cubicBezTo>
                  <a:pt x="5895588" y="535118"/>
                  <a:pt x="5940957" y="538673"/>
                  <a:pt x="5986174" y="543697"/>
                </a:cubicBezTo>
                <a:cubicBezTo>
                  <a:pt x="6015121" y="546913"/>
                  <a:pt x="6043989" y="550992"/>
                  <a:pt x="6072671" y="556054"/>
                </a:cubicBezTo>
                <a:cubicBezTo>
                  <a:pt x="6114037" y="563354"/>
                  <a:pt x="6196239" y="580768"/>
                  <a:pt x="6196239" y="580768"/>
                </a:cubicBezTo>
                <a:cubicBezTo>
                  <a:pt x="6277194" y="661723"/>
                  <a:pt x="6185150" y="577494"/>
                  <a:pt x="6282736" y="642551"/>
                </a:cubicBezTo>
                <a:cubicBezTo>
                  <a:pt x="6304681" y="657181"/>
                  <a:pt x="6321249" y="679567"/>
                  <a:pt x="6344520" y="691978"/>
                </a:cubicBezTo>
                <a:cubicBezTo>
                  <a:pt x="6383663" y="712854"/>
                  <a:pt x="6468088" y="741405"/>
                  <a:pt x="6468088" y="741405"/>
                </a:cubicBezTo>
                <a:cubicBezTo>
                  <a:pt x="6480445" y="757881"/>
                  <a:pt x="6489337" y="777648"/>
                  <a:pt x="6505158" y="790832"/>
                </a:cubicBezTo>
                <a:cubicBezTo>
                  <a:pt x="6515164" y="799171"/>
                  <a:pt x="6532057" y="795052"/>
                  <a:pt x="6542228" y="803189"/>
                </a:cubicBezTo>
                <a:cubicBezTo>
                  <a:pt x="6553825" y="812466"/>
                  <a:pt x="6555345" y="830982"/>
                  <a:pt x="6566942" y="840259"/>
                </a:cubicBezTo>
                <a:cubicBezTo>
                  <a:pt x="6577113" y="848396"/>
                  <a:pt x="6592362" y="846791"/>
                  <a:pt x="6604012" y="852616"/>
                </a:cubicBezTo>
                <a:cubicBezTo>
                  <a:pt x="6625494" y="863357"/>
                  <a:pt x="6644801" y="878022"/>
                  <a:pt x="6665796" y="889686"/>
                </a:cubicBezTo>
                <a:cubicBezTo>
                  <a:pt x="6681898" y="898632"/>
                  <a:pt x="6698747" y="906162"/>
                  <a:pt x="6715223" y="914400"/>
                </a:cubicBezTo>
                <a:cubicBezTo>
                  <a:pt x="6661031" y="778922"/>
                  <a:pt x="6679855" y="797583"/>
                  <a:pt x="6468088" y="667265"/>
                </a:cubicBezTo>
                <a:cubicBezTo>
                  <a:pt x="6185312" y="493249"/>
                  <a:pt x="6428091" y="631856"/>
                  <a:pt x="6047958" y="457200"/>
                </a:cubicBezTo>
                <a:cubicBezTo>
                  <a:pt x="5981005" y="426438"/>
                  <a:pt x="5920937" y="379136"/>
                  <a:pt x="5850250" y="358346"/>
                </a:cubicBezTo>
                <a:cubicBezTo>
                  <a:pt x="5778684" y="337297"/>
                  <a:pt x="5701631" y="344485"/>
                  <a:pt x="5627828" y="333632"/>
                </a:cubicBezTo>
                <a:cubicBezTo>
                  <a:pt x="5561490" y="323876"/>
                  <a:pt x="5496023" y="308919"/>
                  <a:pt x="5430120" y="296562"/>
                </a:cubicBezTo>
                <a:cubicBezTo>
                  <a:pt x="5224174" y="304800"/>
                  <a:pt x="5017936" y="307566"/>
                  <a:pt x="4812282" y="321276"/>
                </a:cubicBezTo>
                <a:cubicBezTo>
                  <a:pt x="4770370" y="324070"/>
                  <a:pt x="4730255" y="339758"/>
                  <a:pt x="4688715" y="345989"/>
                </a:cubicBezTo>
                <a:cubicBezTo>
                  <a:pt x="4399802" y="389326"/>
                  <a:pt x="4679026" y="335570"/>
                  <a:pt x="4503363" y="370703"/>
                </a:cubicBezTo>
                <a:cubicBezTo>
                  <a:pt x="4486887" y="366584"/>
                  <a:pt x="4470542" y="361904"/>
                  <a:pt x="4453936" y="358346"/>
                </a:cubicBezTo>
                <a:cubicBezTo>
                  <a:pt x="4412864" y="349545"/>
                  <a:pt x="4371231" y="343361"/>
                  <a:pt x="4330369" y="333632"/>
                </a:cubicBezTo>
                <a:cubicBezTo>
                  <a:pt x="4150873" y="290895"/>
                  <a:pt x="4186036" y="286626"/>
                  <a:pt x="3972023" y="222422"/>
                </a:cubicBezTo>
                <a:cubicBezTo>
                  <a:pt x="3882058" y="195433"/>
                  <a:pt x="3790081" y="175462"/>
                  <a:pt x="3700174" y="148281"/>
                </a:cubicBezTo>
                <a:cubicBezTo>
                  <a:pt x="3612899" y="121896"/>
                  <a:pt x="3529763" y="81220"/>
                  <a:pt x="3440682" y="61784"/>
                </a:cubicBezTo>
                <a:cubicBezTo>
                  <a:pt x="3302386" y="31610"/>
                  <a:pt x="3020553" y="0"/>
                  <a:pt x="3020553" y="0"/>
                </a:cubicBezTo>
                <a:cubicBezTo>
                  <a:pt x="2901104" y="4119"/>
                  <a:pt x="2781494" y="4902"/>
                  <a:pt x="2662207" y="12357"/>
                </a:cubicBezTo>
                <a:cubicBezTo>
                  <a:pt x="2649207" y="13169"/>
                  <a:pt x="2638097" y="23417"/>
                  <a:pt x="2625136" y="24713"/>
                </a:cubicBezTo>
                <a:cubicBezTo>
                  <a:pt x="2555341" y="31692"/>
                  <a:pt x="2485093" y="32951"/>
                  <a:pt x="2415071" y="37070"/>
                </a:cubicBezTo>
                <a:cubicBezTo>
                  <a:pt x="2369763" y="49427"/>
                  <a:pt x="2324942" y="63732"/>
                  <a:pt x="2279147" y="74140"/>
                </a:cubicBezTo>
                <a:cubicBezTo>
                  <a:pt x="2189957" y="94411"/>
                  <a:pt x="2057203" y="111143"/>
                  <a:pt x="1970228" y="123568"/>
                </a:cubicBezTo>
                <a:cubicBezTo>
                  <a:pt x="1541302" y="257606"/>
                  <a:pt x="1981612" y="130837"/>
                  <a:pt x="1611882" y="210065"/>
                </a:cubicBezTo>
                <a:cubicBezTo>
                  <a:pt x="1491730" y="235812"/>
                  <a:pt x="1253536" y="296562"/>
                  <a:pt x="1253536" y="296562"/>
                </a:cubicBezTo>
                <a:cubicBezTo>
                  <a:pt x="1224704" y="313038"/>
                  <a:pt x="1197692" y="333217"/>
                  <a:pt x="1167039" y="345989"/>
                </a:cubicBezTo>
                <a:cubicBezTo>
                  <a:pt x="1147652" y="354067"/>
                  <a:pt x="1125630" y="353252"/>
                  <a:pt x="1105255" y="358346"/>
                </a:cubicBezTo>
                <a:cubicBezTo>
                  <a:pt x="1092619" y="361505"/>
                  <a:pt x="1081033" y="368562"/>
                  <a:pt x="1068185" y="370703"/>
                </a:cubicBezTo>
                <a:cubicBezTo>
                  <a:pt x="1006703" y="380950"/>
                  <a:pt x="944618" y="387178"/>
                  <a:pt x="882834" y="395416"/>
                </a:cubicBezTo>
                <a:cubicBezTo>
                  <a:pt x="812812" y="448962"/>
                  <a:pt x="746113" y="507158"/>
                  <a:pt x="672769" y="556054"/>
                </a:cubicBezTo>
                <a:cubicBezTo>
                  <a:pt x="595242" y="607739"/>
                  <a:pt x="520356" y="660210"/>
                  <a:pt x="437990" y="704335"/>
                </a:cubicBezTo>
                <a:cubicBezTo>
                  <a:pt x="364923" y="743478"/>
                  <a:pt x="295985" y="795441"/>
                  <a:pt x="215569" y="815546"/>
                </a:cubicBezTo>
                <a:cubicBezTo>
                  <a:pt x="199093" y="819665"/>
                  <a:pt x="182043" y="821940"/>
                  <a:pt x="166142" y="827903"/>
                </a:cubicBezTo>
                <a:cubicBezTo>
                  <a:pt x="79481" y="860401"/>
                  <a:pt x="151352" y="841477"/>
                  <a:pt x="79644" y="877330"/>
                </a:cubicBezTo>
                <a:cubicBezTo>
                  <a:pt x="67994" y="883155"/>
                  <a:pt x="54931" y="885567"/>
                  <a:pt x="42574" y="889686"/>
                </a:cubicBezTo>
                <a:cubicBezTo>
                  <a:pt x="-29135" y="937493"/>
                  <a:pt x="-19134" y="919621"/>
                  <a:pt x="141428" y="926757"/>
                </a:cubicBezTo>
                <a:cubicBezTo>
                  <a:pt x="281394" y="932978"/>
                  <a:pt x="421515" y="934994"/>
                  <a:pt x="561558" y="939113"/>
                </a:cubicBezTo>
                <a:cubicBezTo>
                  <a:pt x="756127" y="955327"/>
                  <a:pt x="731065" y="962056"/>
                  <a:pt x="969331" y="926757"/>
                </a:cubicBezTo>
                <a:cubicBezTo>
                  <a:pt x="995100" y="922939"/>
                  <a:pt x="1018607" y="909813"/>
                  <a:pt x="1043471" y="902043"/>
                </a:cubicBezTo>
                <a:cubicBezTo>
                  <a:pt x="1084516" y="889216"/>
                  <a:pt x="1126243" y="878572"/>
                  <a:pt x="1167039" y="864973"/>
                </a:cubicBezTo>
                <a:cubicBezTo>
                  <a:pt x="1696367" y="688531"/>
                  <a:pt x="1241795" y="821363"/>
                  <a:pt x="1624239" y="729049"/>
                </a:cubicBezTo>
                <a:cubicBezTo>
                  <a:pt x="1686397" y="714046"/>
                  <a:pt x="1748016" y="696863"/>
                  <a:pt x="1809590" y="679622"/>
                </a:cubicBezTo>
                <a:cubicBezTo>
                  <a:pt x="1851000" y="668027"/>
                  <a:pt x="1891439" y="652981"/>
                  <a:pt x="1933158" y="642551"/>
                </a:cubicBezTo>
                <a:cubicBezTo>
                  <a:pt x="1973909" y="632363"/>
                  <a:pt x="2015974" y="628026"/>
                  <a:pt x="2056725" y="617838"/>
                </a:cubicBezTo>
                <a:cubicBezTo>
                  <a:pt x="2114907" y="603293"/>
                  <a:pt x="2229720" y="568411"/>
                  <a:pt x="2229720" y="568411"/>
                </a:cubicBezTo>
                <a:cubicBezTo>
                  <a:pt x="2246196" y="576649"/>
                  <a:pt x="2262378" y="585502"/>
                  <a:pt x="2279147" y="593124"/>
                </a:cubicBezTo>
                <a:cubicBezTo>
                  <a:pt x="2307704" y="606105"/>
                  <a:pt x="2337587" y="616166"/>
                  <a:pt x="2365644" y="630195"/>
                </a:cubicBezTo>
                <a:cubicBezTo>
                  <a:pt x="2403574" y="649160"/>
                  <a:pt x="2437771" y="675522"/>
                  <a:pt x="2476855" y="691978"/>
                </a:cubicBezTo>
                <a:cubicBezTo>
                  <a:pt x="2516488" y="708666"/>
                  <a:pt x="2559834" y="714843"/>
                  <a:pt x="2600423" y="729049"/>
                </a:cubicBezTo>
                <a:cubicBezTo>
                  <a:pt x="2633763" y="740718"/>
                  <a:pt x="2800402" y="808764"/>
                  <a:pt x="2835201" y="827903"/>
                </a:cubicBezTo>
                <a:cubicBezTo>
                  <a:pt x="2882257" y="853784"/>
                  <a:pt x="2920177" y="897417"/>
                  <a:pt x="2971125" y="914400"/>
                </a:cubicBezTo>
                <a:cubicBezTo>
                  <a:pt x="2983482" y="918519"/>
                  <a:pt x="2996810" y="920431"/>
                  <a:pt x="3008196" y="926757"/>
                </a:cubicBezTo>
                <a:cubicBezTo>
                  <a:pt x="3052401" y="951315"/>
                  <a:pt x="3090897" y="992914"/>
                  <a:pt x="3144120" y="1000897"/>
                </a:cubicBezTo>
                <a:cubicBezTo>
                  <a:pt x="3205356" y="1010082"/>
                  <a:pt x="3267747" y="1008316"/>
                  <a:pt x="3329471" y="1013254"/>
                </a:cubicBezTo>
                <a:cubicBezTo>
                  <a:pt x="3386858" y="1017845"/>
                  <a:pt x="3504970" y="1031381"/>
                  <a:pt x="3564250" y="1037968"/>
                </a:cubicBezTo>
                <a:cubicBezTo>
                  <a:pt x="3700174" y="1029730"/>
                  <a:pt x="3836720" y="1028629"/>
                  <a:pt x="3972023" y="1013254"/>
                </a:cubicBezTo>
                <a:cubicBezTo>
                  <a:pt x="4018685" y="1007951"/>
                  <a:pt x="4061971" y="985762"/>
                  <a:pt x="4107947" y="976184"/>
                </a:cubicBezTo>
                <a:cubicBezTo>
                  <a:pt x="4160984" y="965135"/>
                  <a:pt x="4215039" y="959708"/>
                  <a:pt x="4268585" y="951470"/>
                </a:cubicBezTo>
                <a:cubicBezTo>
                  <a:pt x="4287235" y="944688"/>
                  <a:pt x="4477462" y="881395"/>
                  <a:pt x="4503363" y="852616"/>
                </a:cubicBezTo>
                <a:cubicBezTo>
                  <a:pt x="4617632" y="725651"/>
                  <a:pt x="4385928" y="817880"/>
                  <a:pt x="4589861" y="741405"/>
                </a:cubicBezTo>
                <a:cubicBezTo>
                  <a:pt x="4630126" y="726306"/>
                  <a:pt x="4671941" y="715650"/>
                  <a:pt x="4713428" y="704335"/>
                </a:cubicBezTo>
                <a:cubicBezTo>
                  <a:pt x="4823069" y="674433"/>
                  <a:pt x="4935131" y="649493"/>
                  <a:pt x="5047061" y="630195"/>
                </a:cubicBezTo>
                <a:cubicBezTo>
                  <a:pt x="5104464" y="620298"/>
                  <a:pt x="5162390" y="613719"/>
                  <a:pt x="5220055" y="605481"/>
                </a:cubicBezTo>
                <a:cubicBezTo>
                  <a:pt x="5409525" y="609600"/>
                  <a:pt x="5599450" y="604091"/>
                  <a:pt x="5788466" y="617838"/>
                </a:cubicBezTo>
                <a:cubicBezTo>
                  <a:pt x="5827439" y="620672"/>
                  <a:pt x="5862105" y="644173"/>
                  <a:pt x="5899677" y="654908"/>
                </a:cubicBezTo>
                <a:cubicBezTo>
                  <a:pt x="5928509" y="663146"/>
                  <a:pt x="5956985" y="672754"/>
                  <a:pt x="5986174" y="679622"/>
                </a:cubicBezTo>
                <a:cubicBezTo>
                  <a:pt x="6027062" y="689243"/>
                  <a:pt x="6069353" y="692795"/>
                  <a:pt x="6109742" y="704335"/>
                </a:cubicBezTo>
                <a:cubicBezTo>
                  <a:pt x="6404442" y="788534"/>
                  <a:pt x="6093912" y="722001"/>
                  <a:pt x="6369234" y="790832"/>
                </a:cubicBezTo>
                <a:cubicBezTo>
                  <a:pt x="6409985" y="801020"/>
                  <a:pt x="6451913" y="805925"/>
                  <a:pt x="6492801" y="815546"/>
                </a:cubicBezTo>
                <a:cubicBezTo>
                  <a:pt x="6546989" y="828296"/>
                  <a:pt x="6600680" y="847387"/>
                  <a:pt x="6653439" y="864973"/>
                </a:cubicBezTo>
                <a:cubicBezTo>
                  <a:pt x="6661677" y="877330"/>
                  <a:pt x="6666744" y="892536"/>
                  <a:pt x="6678153" y="902043"/>
                </a:cubicBezTo>
                <a:cubicBezTo>
                  <a:pt x="6707087" y="926154"/>
                  <a:pt x="6732833" y="925477"/>
                  <a:pt x="6764650" y="939113"/>
                </a:cubicBezTo>
                <a:cubicBezTo>
                  <a:pt x="6781581" y="946369"/>
                  <a:pt x="6814077" y="982247"/>
                  <a:pt x="6814077" y="963827"/>
                </a:cubicBezTo>
                <a:cubicBezTo>
                  <a:pt x="6814077" y="940527"/>
                  <a:pt x="6780130" y="931815"/>
                  <a:pt x="6764650" y="914400"/>
                </a:cubicBezTo>
                <a:cubicBezTo>
                  <a:pt x="6747128" y="894688"/>
                  <a:pt x="6735248" y="869780"/>
                  <a:pt x="6715223" y="852616"/>
                </a:cubicBezTo>
                <a:cubicBezTo>
                  <a:pt x="6648295" y="795249"/>
                  <a:pt x="6579526" y="739303"/>
                  <a:pt x="6505158" y="691978"/>
                </a:cubicBezTo>
                <a:cubicBezTo>
                  <a:pt x="6396118" y="622589"/>
                  <a:pt x="6278423" y="542616"/>
                  <a:pt x="6159169" y="494270"/>
                </a:cubicBezTo>
                <a:cubicBezTo>
                  <a:pt x="5961163" y="413998"/>
                  <a:pt x="5862239" y="413016"/>
                  <a:pt x="5652542" y="383059"/>
                </a:cubicBezTo>
                <a:cubicBezTo>
                  <a:pt x="5545450" y="391297"/>
                  <a:pt x="5437086" y="389370"/>
                  <a:pt x="5331266" y="407773"/>
                </a:cubicBezTo>
                <a:cubicBezTo>
                  <a:pt x="5111558" y="445983"/>
                  <a:pt x="5118971" y="475391"/>
                  <a:pt x="4948207" y="543697"/>
                </a:cubicBezTo>
                <a:cubicBezTo>
                  <a:pt x="4911926" y="558209"/>
                  <a:pt x="4874066" y="568411"/>
                  <a:pt x="4836996" y="580768"/>
                </a:cubicBezTo>
                <a:cubicBezTo>
                  <a:pt x="4714757" y="531872"/>
                  <a:pt x="4820193" y="570389"/>
                  <a:pt x="4614574" y="518984"/>
                </a:cubicBezTo>
                <a:cubicBezTo>
                  <a:pt x="4585483" y="511711"/>
                  <a:pt x="4557420" y="500447"/>
                  <a:pt x="4528077" y="494270"/>
                </a:cubicBezTo>
                <a:cubicBezTo>
                  <a:pt x="4439890" y="475704"/>
                  <a:pt x="4367985" y="468081"/>
                  <a:pt x="4280942" y="457200"/>
                </a:cubicBezTo>
                <a:cubicBezTo>
                  <a:pt x="4132661" y="461319"/>
                  <a:pt x="3984021" y="458463"/>
                  <a:pt x="3836098" y="469557"/>
                </a:cubicBezTo>
                <a:cubicBezTo>
                  <a:pt x="3788488" y="473128"/>
                  <a:pt x="3771036" y="521168"/>
                  <a:pt x="3737244" y="543697"/>
                </a:cubicBezTo>
                <a:cubicBezTo>
                  <a:pt x="3718788" y="556001"/>
                  <a:pt x="3694851" y="557639"/>
                  <a:pt x="3675461" y="568411"/>
                </a:cubicBezTo>
                <a:cubicBezTo>
                  <a:pt x="3651417" y="581769"/>
                  <a:pt x="3562004" y="659487"/>
                  <a:pt x="3551893" y="667265"/>
                </a:cubicBezTo>
                <a:cubicBezTo>
                  <a:pt x="3455712" y="741250"/>
                  <a:pt x="3460000" y="722088"/>
                  <a:pt x="3366542" y="815546"/>
                </a:cubicBezTo>
                <a:cubicBezTo>
                  <a:pt x="3347893" y="834195"/>
                  <a:pt x="3335764" y="858681"/>
                  <a:pt x="3317115" y="877330"/>
                </a:cubicBezTo>
                <a:cubicBezTo>
                  <a:pt x="3226993" y="967452"/>
                  <a:pt x="3286703" y="894436"/>
                  <a:pt x="3218261" y="951470"/>
                </a:cubicBezTo>
                <a:cubicBezTo>
                  <a:pt x="3156553" y="1002892"/>
                  <a:pt x="3209267" y="979181"/>
                  <a:pt x="3144120" y="1000897"/>
                </a:cubicBezTo>
                <a:cubicBezTo>
                  <a:pt x="3140001" y="988540"/>
                  <a:pt x="3131763" y="976852"/>
                  <a:pt x="3131763" y="963827"/>
                </a:cubicBezTo>
                <a:cubicBezTo>
                  <a:pt x="3131763" y="925618"/>
                  <a:pt x="3091667" y="736740"/>
                  <a:pt x="3181190" y="691978"/>
                </a:cubicBezTo>
                <a:cubicBezTo>
                  <a:pt x="3199975" y="682585"/>
                  <a:pt x="3222599" y="684716"/>
                  <a:pt x="3242974" y="679622"/>
                </a:cubicBezTo>
                <a:cubicBezTo>
                  <a:pt x="3302824" y="664660"/>
                  <a:pt x="3257554" y="667265"/>
                  <a:pt x="3304758" y="66726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Image result for burned out physician drawi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8706" y="1104531"/>
            <a:ext cx="2367181" cy="2667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420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6459" y="601610"/>
            <a:ext cx="7623544" cy="1015663"/>
          </a:xfrm>
          <a:prstGeom prst="rect">
            <a:avLst/>
          </a:prstGeom>
          <a:noFill/>
        </p:spPr>
        <p:txBody>
          <a:bodyPr wrap="square" rtlCol="0">
            <a:spAutoFit/>
          </a:bodyPr>
          <a:lstStyle/>
          <a:p>
            <a:r>
              <a:rPr lang="en-US" sz="6000" dirty="0">
                <a:solidFill>
                  <a:srgbClr val="0070C0"/>
                </a:solidFill>
              </a:rPr>
              <a:t>Questions &amp; Discussion</a:t>
            </a:r>
          </a:p>
        </p:txBody>
      </p:sp>
    </p:spTree>
    <p:extLst>
      <p:ext uri="{BB962C8B-B14F-4D97-AF65-F5344CB8AC3E}">
        <p14:creationId xmlns:p14="http://schemas.microsoft.com/office/powerpoint/2010/main" val="3680683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31723</TotalTime>
  <Words>1254</Words>
  <Application>Microsoft Office PowerPoint</Application>
  <PresentationFormat>On-screen Show (4:3)</PresentationFormat>
  <Paragraphs>149</Paragraphs>
  <Slides>33</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Practice- 3.0</vt:lpstr>
      <vt:lpstr>A  QI Environment</vt:lpstr>
      <vt:lpstr>PowerPoint Presentation</vt:lpstr>
      <vt:lpstr>The Appointment Experience Process</vt:lpstr>
      <vt:lpstr>PowerPoint Presentation</vt:lpstr>
      <vt:lpstr>QA-QC-QI Functioning Together</vt:lpstr>
      <vt:lpstr>PowerPoint Presentation</vt:lpstr>
      <vt:lpstr>QC &gt;&gt;&gt; QI</vt:lpstr>
      <vt:lpstr>PowerPoint Presentation</vt:lpstr>
      <vt:lpstr>Metric Overload and the Headache of HIT</vt:lpstr>
      <vt:lpstr>PowerPoint Presentation</vt:lpstr>
      <vt:lpstr>PowerPoint Presentation</vt:lpstr>
      <vt:lpstr>Open versus Closed HIT Systems</vt:lpstr>
      <vt:lpstr>Challenges</vt:lpstr>
      <vt:lpstr>Opportunities</vt:lpstr>
      <vt:lpstr>PowerPoint Presentation</vt:lpstr>
      <vt:lpstr>PowerPoint Presentation</vt:lpstr>
      <vt:lpstr>Taking Advantage of the Profit Loss Report</vt:lpstr>
      <vt:lpstr>The P&amp;L report</vt:lpstr>
      <vt:lpstr>Collection Percentage</vt:lpstr>
      <vt:lpstr>Cost/Revenue per Encounter</vt:lpstr>
      <vt:lpstr>PowerPoint Presentation</vt:lpstr>
      <vt:lpstr>PowerPoint Presentation</vt:lpstr>
      <vt:lpstr>PowerPoint Presentation</vt:lpstr>
      <vt:lpstr>What data matters?</vt:lpstr>
      <vt:lpstr>Lots of stuff to measure and so little time</vt:lpstr>
      <vt:lpstr>What do you measure, right now?</vt:lpstr>
      <vt:lpstr>PowerPoint Presentation</vt:lpstr>
      <vt:lpstr>Treatment Plan Completion Rate</vt:lpstr>
      <vt:lpstr>Growth and Impact</vt:lpstr>
      <vt:lpstr>Risk Assessment</vt:lpstr>
      <vt:lpstr>PowerPoint Presentation</vt:lpstr>
      <vt:lpstr>PowerPoint Presentation</vt:lpstr>
    </vt:vector>
  </TitlesOfParts>
  <Company>ARGUS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 DiMaria</dc:creator>
  <cp:lastModifiedBy>Cheryl Bumgardner</cp:lastModifiedBy>
  <cp:revision>860</cp:revision>
  <cp:lastPrinted>2016-01-15T14:41:21Z</cp:lastPrinted>
  <dcterms:created xsi:type="dcterms:W3CDTF">2013-12-17T20:07:32Z</dcterms:created>
  <dcterms:modified xsi:type="dcterms:W3CDTF">2017-04-11T14:28:42Z</dcterms:modified>
</cp:coreProperties>
</file>